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71" r:id="rId5"/>
    <p:sldId id="288" r:id="rId6"/>
    <p:sldId id="286" r:id="rId7"/>
    <p:sldId id="287" r:id="rId8"/>
    <p:sldId id="289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303" r:id="rId17"/>
    <p:sldId id="304" r:id="rId18"/>
    <p:sldId id="305" r:id="rId19"/>
    <p:sldId id="298" r:id="rId20"/>
    <p:sldId id="300" r:id="rId21"/>
    <p:sldId id="301" r:id="rId22"/>
    <p:sldId id="302" r:id="rId23"/>
    <p:sldId id="306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67" r:id="rId34"/>
    <p:sldId id="281" r:id="rId35"/>
    <p:sldId id="282" r:id="rId36"/>
    <p:sldId id="283" r:id="rId37"/>
    <p:sldId id="284" r:id="rId38"/>
    <p:sldId id="299" r:id="rId39"/>
    <p:sldId id="285" r:id="rId4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7"/>
    <p:restoredTop sz="94674"/>
  </p:normalViewPr>
  <p:slideViewPr>
    <p:cSldViewPr snapToGrid="0">
      <p:cViewPr varScale="1">
        <p:scale>
          <a:sx n="107" d="100"/>
          <a:sy n="107" d="100"/>
        </p:scale>
        <p:origin x="184" y="52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9-BB44-A38F-FDE984D880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9-BB44-A38F-FDE984D880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39-BB44-A38F-FDE984D88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</a:p>
        </c:rich>
      </c:tx>
      <c:layout>
        <c:manualLayout>
          <c:xMode val="edge"/>
          <c:yMode val="edge"/>
          <c:x val="0.13063871409555111"/>
          <c:y val="7.89733546803216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376246841772368"/>
          <c:y val="0.10958869184472636"/>
          <c:w val="0.79262705246283227"/>
          <c:h val="0.735136634267554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CE-9845-A0E3-DAA648CD0F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56A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CE-9845-A0E3-DAA648CD0F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02D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CE-9845-A0E3-DAA648CD0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5724448"/>
        <c:axId val="955630256"/>
      </c:barChart>
      <c:catAx>
        <c:axId val="95572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630256"/>
        <c:crosses val="autoZero"/>
        <c:auto val="1"/>
        <c:lblAlgn val="ctr"/>
        <c:lblOffset val="100"/>
        <c:noMultiLvlLbl val="0"/>
      </c:catAx>
      <c:valAx>
        <c:axId val="955630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95572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baseline="0">
                <a:solidFill>
                  <a:srgbClr val="10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Название графика, может быть набрано и здесь</a:t>
            </a:r>
            <a:endParaRPr lang="en-RU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baseline="0">
              <a:solidFill>
                <a:srgbClr val="10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656A6"/>
            </a:solidFill>
          </c:spPr>
          <c:dPt>
            <c:idx val="0"/>
            <c:bubble3D val="0"/>
            <c:spPr>
              <a:solidFill>
                <a:srgbClr val="10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09-E04A-A1C9-FFCFDA6CEE25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09-E04A-A1C9-FFCFDA6CEE2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09-E04A-A1C9-FFCFDA6CEE25}"/>
              </c:ext>
            </c:extLst>
          </c:dPt>
          <c:dPt>
            <c:idx val="3"/>
            <c:bubble3D val="0"/>
            <c:spPr>
              <a:solidFill>
                <a:srgbClr val="165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09-E04A-A1C9-FFCFDA6CEE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09-E04A-A1C9-FFCFDA6CEE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102D69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>
                <a:solidFill>
                  <a:srgbClr val="0E2D69"/>
                </a:solidFill>
              </a:rPr>
              <a:t>Название графика</a:t>
            </a:r>
            <a:endParaRPr lang="en-GB" sz="160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9.7466984111306623E-2"/>
          <c:y val="2.1428134550125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CD5A5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D5A5A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AF-B047-A821-8AF749D3CE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FD74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D746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10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AF-B047-A821-8AF749D3CE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E61F3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61F3D"/>
              </a:solidFill>
              <a:ln w="635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</c:v>
                </c:pt>
                <c:pt idx="1">
                  <c:v>15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AF-B047-A821-8AF749D3CE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12</c:v>
                </c:pt>
              </c:strCache>
            </c:strRef>
          </c:tx>
          <c:spPr>
            <a:ln w="28575" cap="rnd">
              <a:solidFill>
                <a:srgbClr val="11A0D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1A0D7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12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AF-B047-A821-8AF749D3CE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23</c:v>
                </c:pt>
              </c:strCache>
            </c:strRef>
          </c:tx>
          <c:spPr>
            <a:ln w="28575" cap="rnd">
              <a:solidFill>
                <a:srgbClr val="7D4EB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6628C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2.4</c:v>
                </c:pt>
                <c:pt idx="1">
                  <c:v>2</c:v>
                </c:pt>
                <c:pt idx="2">
                  <c:v>6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AF-B047-A821-8AF749D3CE2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34</c:v>
                </c:pt>
              </c:strCache>
            </c:strRef>
          </c:tx>
          <c:spPr>
            <a:ln w="28575" cap="rnd">
              <a:solidFill>
                <a:srgbClr val="029C6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29C6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9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AF-B047-A821-8AF749D3C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565504"/>
        <c:axId val="1021066896"/>
      </c:lineChart>
      <c:catAx>
        <c:axId val="137456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021066896"/>
        <c:crosses val="autoZero"/>
        <c:auto val="1"/>
        <c:lblAlgn val="ctr"/>
        <c:lblOffset val="100"/>
        <c:noMultiLvlLbl val="0"/>
      </c:catAx>
      <c:valAx>
        <c:axId val="102106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endParaRPr lang="ru-RU"/>
          </a:p>
        </c:txPr>
        <c:crossAx val="137456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baseline="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 sz="1600" b="0">
                <a:solidFill>
                  <a:srgbClr val="0E2D69"/>
                </a:solidFill>
              </a:rPr>
              <a:t>Название диаграммы</a:t>
            </a:r>
            <a:endParaRPr lang="en-US" sz="1600" b="0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0.123203125"/>
          <c:y val="3.4524949451584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baseline="0">
              <a:solidFill>
                <a:srgbClr val="0E2D69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E2D6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9C-1A40-9C59-B90F7073FE10}"/>
              </c:ext>
            </c:extLst>
          </c:dPt>
          <c:dPt>
            <c:idx val="1"/>
            <c:bubble3D val="0"/>
            <c:spPr>
              <a:solidFill>
                <a:srgbClr val="234A9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9C-1A40-9C59-B90F7073FE10}"/>
              </c:ext>
            </c:extLst>
          </c:dPt>
          <c:dPt>
            <c:idx val="2"/>
            <c:bubble3D val="0"/>
            <c:spPr>
              <a:solidFill>
                <a:srgbClr val="E61F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9C-1A40-9C59-B90F7073FE10}"/>
              </c:ext>
            </c:extLst>
          </c:dPt>
          <c:dPt>
            <c:idx val="3"/>
            <c:bubble3D val="0"/>
            <c:spPr>
              <a:solidFill>
                <a:srgbClr val="11A0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9C-1A40-9C59-B90F7073FE10}"/>
              </c:ext>
            </c:extLst>
          </c:dPt>
          <c:dPt>
            <c:idx val="4"/>
            <c:bubble3D val="0"/>
            <c:spPr>
              <a:solidFill>
                <a:srgbClr val="FFD74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A9C-1A40-9C59-B90F7073FE10}"/>
              </c:ext>
            </c:extLst>
          </c:dPt>
          <c:dPt>
            <c:idx val="5"/>
            <c:bubble3D val="0"/>
            <c:spPr>
              <a:solidFill>
                <a:srgbClr val="029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A9C-1A40-9C59-B90F7073FE10}"/>
              </c:ext>
            </c:extLst>
          </c:dPt>
          <c:dPt>
            <c:idx val="6"/>
            <c:bubble3D val="0"/>
            <c:spPr>
              <a:solidFill>
                <a:srgbClr val="EB68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A9C-1A40-9C59-B90F7073FE10}"/>
              </c:ext>
            </c:extLst>
          </c:dPt>
          <c:dPt>
            <c:idx val="7"/>
            <c:bubble3D val="0"/>
            <c:spPr>
              <a:solidFill>
                <a:srgbClr val="9662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A9C-1A40-9C59-B90F7073FE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A9C-1A40-9C59-B90F7073FE1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SE Sans" panose="02000000000000000000" pitchFamily="2" charset="0"/>
                <a:ea typeface="+mn-ea"/>
                <a:cs typeface="+mn-cs"/>
              </a:defRPr>
            </a:pPr>
            <a:r>
              <a:rPr lang="ru-RU">
                <a:solidFill>
                  <a:srgbClr val="0E2D69"/>
                </a:solidFill>
              </a:rPr>
              <a:t>Название диаграммы</a:t>
            </a:r>
            <a:endParaRPr lang="en-US">
              <a:solidFill>
                <a:srgbClr val="0E2D69"/>
              </a:solidFill>
            </a:endParaRPr>
          </a:p>
        </c:rich>
      </c:tx>
      <c:layout>
        <c:manualLayout>
          <c:xMode val="edge"/>
          <c:yMode val="edge"/>
          <c:x val="2.4765625000000034E-2"/>
          <c:y val="3.1869184109154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pct80">
              <a:fgClr>
                <a:srgbClr val="0E2D69"/>
              </a:fgClr>
              <a:bgClr>
                <a:srgbClr val="234A9B"/>
              </a:bgClr>
            </a:pattFill>
            <a:ln w="12700"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74-7A45-BB9E-D235637721AA}"/>
              </c:ext>
            </c:extLst>
          </c:dPt>
          <c:dPt>
            <c:idx val="1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74-7A45-BB9E-D235637721AA}"/>
              </c:ext>
            </c:extLst>
          </c:dPt>
          <c:dPt>
            <c:idx val="2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174-7A45-BB9E-D235637721AA}"/>
              </c:ext>
            </c:extLst>
          </c:dPt>
          <c:dPt>
            <c:idx val="3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174-7A45-BB9E-D235637721AA}"/>
              </c:ext>
            </c:extLst>
          </c:dPt>
          <c:dPt>
            <c:idx val="4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174-7A45-BB9E-D235637721AA}"/>
              </c:ext>
            </c:extLst>
          </c:dPt>
          <c:dPt>
            <c:idx val="5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174-7A45-BB9E-D235637721AA}"/>
              </c:ext>
            </c:extLst>
          </c:dPt>
          <c:dPt>
            <c:idx val="6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174-7A45-BB9E-D235637721AA}"/>
              </c:ext>
            </c:extLst>
          </c:dPt>
          <c:dPt>
            <c:idx val="7"/>
            <c:bubble3D val="0"/>
            <c:spPr>
              <a:pattFill prst="pct80">
                <a:fgClr>
                  <a:srgbClr val="0E2D69"/>
                </a:fgClr>
                <a:bgClr>
                  <a:srgbClr val="234A9B"/>
                </a:bgClr>
              </a:pattFill>
              <a:ln w="1270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174-7A45-BB9E-D235637721AA}"/>
              </c:ext>
            </c:extLst>
          </c:dPt>
          <c:cat>
            <c:strRef>
              <c:f>Sheet1!$A$2:$A$9</c:f>
              <c:strCache>
                <c:ptCount val="8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1st Qtr</c:v>
                </c:pt>
                <c:pt idx="5">
                  <c:v>2nd Qtr</c:v>
                </c:pt>
                <c:pt idx="6">
                  <c:v>3rd Qtr</c:v>
                </c:pt>
                <c:pt idx="7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32</c:v>
                </c:pt>
                <c:pt idx="3">
                  <c:v>1.2</c:v>
                </c:pt>
                <c:pt idx="4">
                  <c:v>8.1999999999999993</c:v>
                </c:pt>
                <c:pt idx="5">
                  <c:v>12</c:v>
                </c:pt>
                <c:pt idx="6">
                  <c:v>1.4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174-7A45-BB9E-D23563772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SE Sans" panose="02000000000000000000" pitchFamily="2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SE Sans" panose="02000000000000000000" pitchFamily="2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6/3/25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5065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19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539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6065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>
                <a:latin typeface="HSE Sans" panose="02000000000000000000" pitchFamily="2" charset="0"/>
              </a:rPr>
              <a:t>Название факультета</a:t>
            </a:r>
            <a:br>
              <a:rPr lang="ru-RU">
                <a:latin typeface="HSE Sans" panose="02000000000000000000" pitchFamily="2" charset="0"/>
              </a:rPr>
            </a:br>
            <a:r>
              <a:rPr lang="ru-RU">
                <a:latin typeface="HSE Sans" panose="02000000000000000000" pitchFamily="2" charset="0"/>
              </a:rPr>
              <a:t>в две строки</a:t>
            </a:r>
            <a:r>
              <a:rPr lang="en-GB">
                <a:latin typeface="HSE Sans" panose="02000000000000000000" pitchFamily="2" charset="0"/>
              </a:rPr>
              <a:t> (16 </a:t>
            </a:r>
            <a:r>
              <a:rPr lang="en-GB" err="1">
                <a:latin typeface="HSE Sans" panose="02000000000000000000" pitchFamily="2" charset="0"/>
              </a:rPr>
              <a:t>pt</a:t>
            </a:r>
            <a:r>
              <a:rPr lang="en-GB">
                <a:latin typeface="HSE Sans" panose="02000000000000000000" pitchFamily="2" charset="0"/>
              </a:rPr>
              <a:t>)</a:t>
            </a:r>
            <a:endParaRPr lang="ru-RU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>
                <a:latin typeface="HSE Sans" panose="02000000000000000000" pitchFamily="2" charset="0"/>
              </a:rPr>
            </a:br>
            <a:r>
              <a:rPr lang="ru-RU" sz="1200">
                <a:latin typeface="HSE Sans" panose="02000000000000000000" pitchFamily="2" charset="0"/>
              </a:rPr>
              <a:t>в две или три строки</a:t>
            </a:r>
            <a:r>
              <a:rPr lang="en-GB" sz="1200">
                <a:latin typeface="HSE Sans" panose="02000000000000000000" pitchFamily="2" charset="0"/>
              </a:rPr>
              <a:t> (12pt)</a:t>
            </a:r>
            <a:endParaRPr lang="ru-RU" sz="120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HSE Sans" panose="02000000000000000000" pitchFamily="2" charset="0"/>
              </a:rPr>
              <a:t>Москва</a:t>
            </a:r>
            <a:br>
              <a:rPr lang="ru-RU" sz="1200">
                <a:latin typeface="HSE Sans" panose="02000000000000000000" pitchFamily="2" charset="0"/>
              </a:rPr>
            </a:br>
            <a:r>
              <a:rPr lang="ru-RU" sz="1200">
                <a:latin typeface="HSE Sans" panose="02000000000000000000" pitchFamily="2" charset="0"/>
              </a:rPr>
              <a:t>2022</a:t>
            </a:r>
            <a:r>
              <a:rPr lang="en-GB" sz="1200">
                <a:latin typeface="HSE Sans" panose="02000000000000000000" pitchFamily="2" charset="0"/>
              </a:rPr>
              <a:t> (12pt)</a:t>
            </a:r>
            <a:endParaRPr lang="ru-RU" sz="120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>
                <a:latin typeface="HSE Sans" panose="02000000000000000000" pitchFamily="2" charset="0"/>
              </a:rPr>
              <a:t> (16 </a:t>
            </a:r>
            <a:r>
              <a:rPr lang="en-GB" sz="1600" err="1">
                <a:latin typeface="HSE Sans" panose="02000000000000000000" pitchFamily="2" charset="0"/>
              </a:rPr>
              <a:t>pt</a:t>
            </a:r>
            <a:r>
              <a:rPr lang="en-GB" sz="1600">
                <a:latin typeface="HSE Sans" panose="02000000000000000000" pitchFamily="2" charset="0"/>
              </a:rPr>
              <a:t>)</a:t>
            </a:r>
            <a:endParaRPr lang="ru-RU" sz="16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/>
              <a:t>Небольшие куски текста (13</a:t>
            </a:r>
            <a:r>
              <a:rPr lang="en-US" err="1"/>
              <a:t>pt</a:t>
            </a:r>
            <a:r>
              <a:rPr lang="en-US"/>
              <a:t>) </a:t>
            </a:r>
            <a:r>
              <a:rPr lang="ru-RU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/>
              <a:t>Небольшие куски текста (13</a:t>
            </a:r>
            <a:r>
              <a:rPr lang="en-US" err="1"/>
              <a:t>pt</a:t>
            </a:r>
            <a:r>
              <a:rPr lang="en-US"/>
              <a:t>) </a:t>
            </a:r>
            <a:r>
              <a:rPr lang="ru-RU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err="1">
                <a:latin typeface="HSE Sans" panose="02000000000000000000" pitchFamily="2" charset="0"/>
              </a:rPr>
              <a:t>pt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>
                <a:latin typeface="HSE Sans" panose="02000000000000000000" pitchFamily="2" charset="0"/>
              </a:rPr>
              <a:t>Lorem ipsum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sit </a:t>
            </a:r>
            <a:r>
              <a:rPr lang="en-GB" sz="1300" err="1">
                <a:latin typeface="HSE Sans" panose="02000000000000000000" pitchFamily="2" charset="0"/>
              </a:rPr>
              <a:t>amet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consectetur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adipiscing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elit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sed</a:t>
            </a:r>
            <a:r>
              <a:rPr lang="en-GB" sz="1300">
                <a:latin typeface="HSE Sans" panose="02000000000000000000" pitchFamily="2" charset="0"/>
              </a:rPr>
              <a:t> do </a:t>
            </a:r>
            <a:r>
              <a:rPr lang="en-GB" sz="1300" err="1">
                <a:latin typeface="HSE Sans" panose="02000000000000000000" pitchFamily="2" charset="0"/>
              </a:rPr>
              <a:t>eiusmod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tempor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incididunt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labore</a:t>
            </a:r>
            <a:r>
              <a:rPr lang="en-GB" sz="1300">
                <a:latin typeface="HSE Sans" panose="02000000000000000000" pitchFamily="2" charset="0"/>
              </a:rPr>
              <a:t> et dolore magna </a:t>
            </a:r>
            <a:r>
              <a:rPr lang="en-GB" sz="1300" err="1">
                <a:latin typeface="HSE Sans" panose="02000000000000000000" pitchFamily="2" charset="0"/>
              </a:rPr>
              <a:t>aliqua</a:t>
            </a:r>
            <a:r>
              <a:rPr lang="en-GB" sz="1300">
                <a:latin typeface="HSE Sans" panose="02000000000000000000" pitchFamily="2" charset="0"/>
              </a:rPr>
              <a:t>. Ut </a:t>
            </a:r>
            <a:r>
              <a:rPr lang="en-GB" sz="1300" err="1">
                <a:latin typeface="HSE Sans" panose="02000000000000000000" pitchFamily="2" charset="0"/>
              </a:rPr>
              <a:t>enim</a:t>
            </a:r>
            <a:r>
              <a:rPr lang="en-GB" sz="1300">
                <a:latin typeface="HSE Sans" panose="02000000000000000000" pitchFamily="2" charset="0"/>
              </a:rPr>
              <a:t> ad minim </a:t>
            </a:r>
            <a:r>
              <a:rPr lang="en-GB" sz="1300" err="1">
                <a:latin typeface="HSE Sans" panose="02000000000000000000" pitchFamily="2" charset="0"/>
              </a:rPr>
              <a:t>veniam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quis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nostrud</a:t>
            </a:r>
            <a:r>
              <a:rPr lang="en-GB" sz="1300">
                <a:latin typeface="HSE Sans" panose="02000000000000000000" pitchFamily="2" charset="0"/>
              </a:rPr>
              <a:t> exercitation </a:t>
            </a:r>
            <a:r>
              <a:rPr lang="en-GB" sz="1300" err="1">
                <a:latin typeface="HSE Sans" panose="02000000000000000000" pitchFamily="2" charset="0"/>
              </a:rPr>
              <a:t>ullamco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laboris</a:t>
            </a:r>
            <a:r>
              <a:rPr lang="en-GB" sz="1300">
                <a:latin typeface="HSE Sans" panose="02000000000000000000" pitchFamily="2" charset="0"/>
              </a:rPr>
              <a:t> nisi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aliquip</a:t>
            </a:r>
            <a:r>
              <a:rPr lang="en-GB" sz="1300">
                <a:latin typeface="HSE Sans" panose="02000000000000000000" pitchFamily="2" charset="0"/>
              </a:rPr>
              <a:t> ex </a:t>
            </a:r>
            <a:r>
              <a:rPr lang="en-GB" sz="1300" err="1">
                <a:latin typeface="HSE Sans" panose="02000000000000000000" pitchFamily="2" charset="0"/>
              </a:rPr>
              <a:t>ea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commodo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consequat</a:t>
            </a:r>
            <a:r>
              <a:rPr lang="en-GB" sz="1300">
                <a:latin typeface="HSE Sans" panose="02000000000000000000" pitchFamily="2" charset="0"/>
              </a:rPr>
              <a:t>. Duis </a:t>
            </a:r>
            <a:r>
              <a:rPr lang="en-GB" sz="1300" err="1">
                <a:latin typeface="HSE Sans" panose="02000000000000000000" pitchFamily="2" charset="0"/>
              </a:rPr>
              <a:t>aute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irure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reprehenderit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voluptate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velit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esse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cillum</a:t>
            </a:r>
            <a:r>
              <a:rPr lang="en-GB" sz="1300">
                <a:latin typeface="HSE Sans" panose="02000000000000000000" pitchFamily="2" charset="0"/>
              </a:rPr>
              <a:t> dolore </a:t>
            </a:r>
            <a:r>
              <a:rPr lang="en-GB" sz="1300" err="1">
                <a:latin typeface="HSE Sans" panose="02000000000000000000" pitchFamily="2" charset="0"/>
              </a:rPr>
              <a:t>eu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fugiat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nulla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pariatur</a:t>
            </a:r>
            <a:r>
              <a:rPr lang="en-GB" sz="1300">
                <a:latin typeface="HSE Sans" panose="02000000000000000000" pitchFamily="2" charset="0"/>
              </a:rPr>
              <a:t>. </a:t>
            </a:r>
            <a:r>
              <a:rPr lang="en-GB" sz="1300" err="1">
                <a:latin typeface="HSE Sans" panose="02000000000000000000" pitchFamily="2" charset="0"/>
              </a:rPr>
              <a:t>Excepteur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sint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occaecat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cupidatat</a:t>
            </a:r>
            <a:r>
              <a:rPr lang="en-GB" sz="1300">
                <a:latin typeface="HSE Sans" panose="02000000000000000000" pitchFamily="2" charset="0"/>
              </a:rPr>
              <a:t> non </a:t>
            </a:r>
            <a:r>
              <a:rPr lang="en-GB" sz="1300" err="1">
                <a:latin typeface="HSE Sans" panose="02000000000000000000" pitchFamily="2" charset="0"/>
              </a:rPr>
              <a:t>proident</a:t>
            </a:r>
            <a:r>
              <a:rPr lang="en-GB" sz="1300">
                <a:latin typeface="HSE Sans" panose="02000000000000000000" pitchFamily="2" charset="0"/>
              </a:rPr>
              <a:t>, sunt in culpa qui </a:t>
            </a:r>
            <a:r>
              <a:rPr lang="en-GB" sz="1300" err="1">
                <a:latin typeface="HSE Sans" panose="02000000000000000000" pitchFamily="2" charset="0"/>
              </a:rPr>
              <a:t>officia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deserunt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mollit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anim</a:t>
            </a:r>
            <a:r>
              <a:rPr lang="en-GB" sz="1300">
                <a:latin typeface="HSE Sans" panose="02000000000000000000" pitchFamily="2" charset="0"/>
              </a:rPr>
              <a:t> id </a:t>
            </a:r>
            <a:r>
              <a:rPr lang="en-GB" sz="1300" err="1">
                <a:latin typeface="HSE Sans" panose="02000000000000000000" pitchFamily="2" charset="0"/>
              </a:rPr>
              <a:t>est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laborum</a:t>
            </a:r>
            <a:r>
              <a:rPr lang="en-GB" sz="1300">
                <a:latin typeface="HSE Sans" panose="02000000000000000000" pitchFamily="2" charset="0"/>
              </a:rPr>
              <a:t>.</a:t>
            </a:r>
            <a:endParaRPr lang="ru-RU" sz="130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err="1">
                <a:latin typeface="HSE Sans" panose="02000000000000000000" pitchFamily="2" charset="0"/>
              </a:rPr>
              <a:t>pt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err="1">
                <a:latin typeface="HSE Sans" panose="02000000000000000000" pitchFamily="2" charset="0"/>
              </a:rPr>
              <a:t>pt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>
                <a:latin typeface="HSE Sans" panose="02000000000000000000" pitchFamily="2" charset="0"/>
              </a:rPr>
              <a:t>Lorem ipsum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sit </a:t>
            </a:r>
            <a:r>
              <a:rPr lang="en-GB" sz="1300" err="1">
                <a:latin typeface="HSE Sans" panose="02000000000000000000" pitchFamily="2" charset="0"/>
              </a:rPr>
              <a:t>amet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consectetur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adipiscing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elit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sed</a:t>
            </a:r>
            <a:r>
              <a:rPr lang="en-GB" sz="1300">
                <a:latin typeface="HSE Sans" panose="02000000000000000000" pitchFamily="2" charset="0"/>
              </a:rPr>
              <a:t> do </a:t>
            </a:r>
            <a:r>
              <a:rPr lang="en-GB" sz="1300" err="1">
                <a:latin typeface="HSE Sans" panose="02000000000000000000" pitchFamily="2" charset="0"/>
              </a:rPr>
              <a:t>eiusmod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tempor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incididunt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labore</a:t>
            </a:r>
            <a:r>
              <a:rPr lang="en-GB" sz="1300">
                <a:latin typeface="HSE Sans" panose="02000000000000000000" pitchFamily="2" charset="0"/>
              </a:rPr>
              <a:t> et dolore magna </a:t>
            </a:r>
            <a:r>
              <a:rPr lang="en-GB" sz="1300" err="1">
                <a:latin typeface="HSE Sans" panose="02000000000000000000" pitchFamily="2" charset="0"/>
              </a:rPr>
              <a:t>aliqua</a:t>
            </a:r>
            <a:r>
              <a:rPr lang="en-GB" sz="1300">
                <a:latin typeface="HSE Sans" panose="02000000000000000000" pitchFamily="2" charset="0"/>
              </a:rPr>
              <a:t>. Ut </a:t>
            </a:r>
            <a:r>
              <a:rPr lang="en-GB" sz="1300" err="1">
                <a:latin typeface="HSE Sans" panose="02000000000000000000" pitchFamily="2" charset="0"/>
              </a:rPr>
              <a:t>enim</a:t>
            </a:r>
            <a:r>
              <a:rPr lang="en-GB" sz="1300">
                <a:latin typeface="HSE Sans" panose="02000000000000000000" pitchFamily="2" charset="0"/>
              </a:rPr>
              <a:t> ad minim </a:t>
            </a:r>
            <a:r>
              <a:rPr lang="en-GB" sz="1300" err="1">
                <a:latin typeface="HSE Sans" panose="02000000000000000000" pitchFamily="2" charset="0"/>
              </a:rPr>
              <a:t>veniam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quis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nostrud</a:t>
            </a:r>
            <a:r>
              <a:rPr lang="en-GB" sz="1300">
                <a:latin typeface="HSE Sans" panose="02000000000000000000" pitchFamily="2" charset="0"/>
              </a:rPr>
              <a:t> exercitation </a:t>
            </a:r>
            <a:r>
              <a:rPr lang="en-GB" sz="1300" err="1">
                <a:latin typeface="HSE Sans" panose="02000000000000000000" pitchFamily="2" charset="0"/>
              </a:rPr>
              <a:t>ullamco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laboris</a:t>
            </a:r>
            <a:r>
              <a:rPr lang="en-GB" sz="1300">
                <a:latin typeface="HSE Sans" panose="02000000000000000000" pitchFamily="2" charset="0"/>
              </a:rPr>
              <a:t> nisi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aliquip</a:t>
            </a:r>
            <a:r>
              <a:rPr lang="en-GB" sz="1300">
                <a:latin typeface="HSE Sans" panose="02000000000000000000" pitchFamily="2" charset="0"/>
              </a:rPr>
              <a:t> ex </a:t>
            </a:r>
            <a:r>
              <a:rPr lang="en-GB" sz="1300" err="1">
                <a:latin typeface="HSE Sans" panose="02000000000000000000" pitchFamily="2" charset="0"/>
              </a:rPr>
              <a:t>ea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commodo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consequat</a:t>
            </a:r>
            <a:r>
              <a:rPr lang="en-GB" sz="1300">
                <a:latin typeface="HSE Sans" panose="02000000000000000000" pitchFamily="2" charset="0"/>
              </a:rPr>
              <a:t>. Duis </a:t>
            </a:r>
            <a:r>
              <a:rPr lang="en-GB" sz="1300" err="1">
                <a:latin typeface="HSE Sans" panose="02000000000000000000" pitchFamily="2" charset="0"/>
              </a:rPr>
              <a:t>aute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irure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reprehenderit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voluptate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velit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esse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cillum</a:t>
            </a:r>
            <a:r>
              <a:rPr lang="en-GB" sz="1300">
                <a:latin typeface="HSE Sans" panose="02000000000000000000" pitchFamily="2" charset="0"/>
              </a:rPr>
              <a:t> dolore </a:t>
            </a:r>
            <a:r>
              <a:rPr lang="en-GB" sz="1300" err="1">
                <a:latin typeface="HSE Sans" panose="02000000000000000000" pitchFamily="2" charset="0"/>
              </a:rPr>
              <a:t>eu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fugiat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nulla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pariatur</a:t>
            </a:r>
            <a:r>
              <a:rPr lang="en-GB" sz="1300">
                <a:latin typeface="HSE Sans" panose="02000000000000000000" pitchFamily="2" charset="0"/>
              </a:rPr>
              <a:t>. </a:t>
            </a:r>
            <a:r>
              <a:rPr lang="en-GB" sz="1300" err="1">
                <a:latin typeface="HSE Sans" panose="02000000000000000000" pitchFamily="2" charset="0"/>
              </a:rPr>
              <a:t>Excepteur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sint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occaecat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cupidatat</a:t>
            </a:r>
            <a:r>
              <a:rPr lang="en-GB" sz="1300">
                <a:latin typeface="HSE Sans" panose="02000000000000000000" pitchFamily="2" charset="0"/>
              </a:rPr>
              <a:t> non </a:t>
            </a:r>
            <a:r>
              <a:rPr lang="en-GB" sz="1300" err="1">
                <a:latin typeface="HSE Sans" panose="02000000000000000000" pitchFamily="2" charset="0"/>
              </a:rPr>
              <a:t>proident</a:t>
            </a:r>
            <a:r>
              <a:rPr lang="en-GB" sz="1300">
                <a:latin typeface="HSE Sans" panose="02000000000000000000" pitchFamily="2" charset="0"/>
              </a:rPr>
              <a:t>, sunt in culpa qui </a:t>
            </a:r>
            <a:r>
              <a:rPr lang="en-GB" sz="1300" err="1">
                <a:latin typeface="HSE Sans" panose="02000000000000000000" pitchFamily="2" charset="0"/>
              </a:rPr>
              <a:t>officia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deserunt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mollit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anim</a:t>
            </a:r>
            <a:r>
              <a:rPr lang="en-GB" sz="1300">
                <a:latin typeface="HSE Sans" panose="02000000000000000000" pitchFamily="2" charset="0"/>
              </a:rPr>
              <a:t> id </a:t>
            </a:r>
            <a:r>
              <a:rPr lang="en-GB" sz="1300" err="1">
                <a:latin typeface="HSE Sans" panose="02000000000000000000" pitchFamily="2" charset="0"/>
              </a:rPr>
              <a:t>est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laborum</a:t>
            </a:r>
            <a:r>
              <a:rPr lang="en-GB" sz="1300">
                <a:latin typeface="HSE Sans" panose="02000000000000000000" pitchFamily="2" charset="0"/>
              </a:rPr>
              <a:t>.</a:t>
            </a:r>
            <a:endParaRPr lang="ru-RU" sz="13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>
                <a:latin typeface="HSE Sans" panose="02000000000000000000" pitchFamily="2" charset="0"/>
              </a:rPr>
              <a:t>Lorem ipsum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sit </a:t>
            </a:r>
            <a:r>
              <a:rPr lang="en-GB" sz="1300" err="1">
                <a:latin typeface="HSE Sans" panose="02000000000000000000" pitchFamily="2" charset="0"/>
              </a:rPr>
              <a:t>amet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consectetur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adipiscing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elit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sed</a:t>
            </a:r>
            <a:r>
              <a:rPr lang="en-GB" sz="1300">
                <a:latin typeface="HSE Sans" panose="02000000000000000000" pitchFamily="2" charset="0"/>
              </a:rPr>
              <a:t> do </a:t>
            </a:r>
            <a:r>
              <a:rPr lang="en-GB" sz="1300" err="1">
                <a:latin typeface="HSE Sans" panose="02000000000000000000" pitchFamily="2" charset="0"/>
              </a:rPr>
              <a:t>eiusmod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tempor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incididunt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labore</a:t>
            </a:r>
            <a:r>
              <a:rPr lang="en-GB" sz="1300">
                <a:latin typeface="HSE Sans" panose="02000000000000000000" pitchFamily="2" charset="0"/>
              </a:rPr>
              <a:t> et dolore magna </a:t>
            </a:r>
            <a:r>
              <a:rPr lang="en-GB" sz="1300" err="1">
                <a:latin typeface="HSE Sans" panose="02000000000000000000" pitchFamily="2" charset="0"/>
              </a:rPr>
              <a:t>aliqua</a:t>
            </a:r>
            <a:r>
              <a:rPr lang="en-GB" sz="1300">
                <a:latin typeface="HSE Sans" panose="02000000000000000000" pitchFamily="2" charset="0"/>
              </a:rPr>
              <a:t>. Ut </a:t>
            </a:r>
            <a:r>
              <a:rPr lang="en-GB" sz="1300" err="1">
                <a:latin typeface="HSE Sans" panose="02000000000000000000" pitchFamily="2" charset="0"/>
              </a:rPr>
              <a:t>enim</a:t>
            </a:r>
            <a:r>
              <a:rPr lang="en-GB" sz="1300">
                <a:latin typeface="HSE Sans" panose="02000000000000000000" pitchFamily="2" charset="0"/>
              </a:rPr>
              <a:t> ad minim </a:t>
            </a:r>
            <a:r>
              <a:rPr lang="en-GB" sz="1300" err="1">
                <a:latin typeface="HSE Sans" panose="02000000000000000000" pitchFamily="2" charset="0"/>
              </a:rPr>
              <a:t>veniam</a:t>
            </a:r>
            <a:r>
              <a:rPr lang="en-GB" sz="1300">
                <a:latin typeface="HSE Sans" panose="02000000000000000000" pitchFamily="2" charset="0"/>
              </a:rPr>
              <a:t>, </a:t>
            </a:r>
            <a:r>
              <a:rPr lang="en-GB" sz="1300" err="1">
                <a:latin typeface="HSE Sans" panose="02000000000000000000" pitchFamily="2" charset="0"/>
              </a:rPr>
              <a:t>quis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nostrud</a:t>
            </a:r>
            <a:r>
              <a:rPr lang="en-GB" sz="1300">
                <a:latin typeface="HSE Sans" panose="02000000000000000000" pitchFamily="2" charset="0"/>
              </a:rPr>
              <a:t> exercitation </a:t>
            </a:r>
            <a:r>
              <a:rPr lang="en-GB" sz="1300" err="1">
                <a:latin typeface="HSE Sans" panose="02000000000000000000" pitchFamily="2" charset="0"/>
              </a:rPr>
              <a:t>ullamco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laboris</a:t>
            </a:r>
            <a:r>
              <a:rPr lang="en-GB" sz="1300">
                <a:latin typeface="HSE Sans" panose="02000000000000000000" pitchFamily="2" charset="0"/>
              </a:rPr>
              <a:t> nisi </a:t>
            </a:r>
            <a:r>
              <a:rPr lang="en-GB" sz="1300" err="1">
                <a:latin typeface="HSE Sans" panose="02000000000000000000" pitchFamily="2" charset="0"/>
              </a:rPr>
              <a:t>ut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aliquip</a:t>
            </a:r>
            <a:r>
              <a:rPr lang="en-GB" sz="1300">
                <a:latin typeface="HSE Sans" panose="02000000000000000000" pitchFamily="2" charset="0"/>
              </a:rPr>
              <a:t> ex </a:t>
            </a:r>
            <a:r>
              <a:rPr lang="en-GB" sz="1300" err="1">
                <a:latin typeface="HSE Sans" panose="02000000000000000000" pitchFamily="2" charset="0"/>
              </a:rPr>
              <a:t>ea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commodo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consequat</a:t>
            </a:r>
            <a:r>
              <a:rPr lang="en-GB" sz="1300">
                <a:latin typeface="HSE Sans" panose="02000000000000000000" pitchFamily="2" charset="0"/>
              </a:rPr>
              <a:t>. Duis </a:t>
            </a:r>
            <a:r>
              <a:rPr lang="en-GB" sz="1300" err="1">
                <a:latin typeface="HSE Sans" panose="02000000000000000000" pitchFamily="2" charset="0"/>
              </a:rPr>
              <a:t>aute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irure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dolor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reprehenderit</a:t>
            </a:r>
            <a:r>
              <a:rPr lang="en-GB" sz="1300">
                <a:latin typeface="HSE Sans" panose="02000000000000000000" pitchFamily="2" charset="0"/>
              </a:rPr>
              <a:t> in </a:t>
            </a:r>
            <a:r>
              <a:rPr lang="en-GB" sz="1300" err="1">
                <a:latin typeface="HSE Sans" panose="02000000000000000000" pitchFamily="2" charset="0"/>
              </a:rPr>
              <a:t>voluptate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velit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esse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cillum</a:t>
            </a:r>
            <a:r>
              <a:rPr lang="en-GB" sz="1300">
                <a:latin typeface="HSE Sans" panose="02000000000000000000" pitchFamily="2" charset="0"/>
              </a:rPr>
              <a:t> dolore </a:t>
            </a:r>
            <a:r>
              <a:rPr lang="en-GB" sz="1300" err="1">
                <a:latin typeface="HSE Sans" panose="02000000000000000000" pitchFamily="2" charset="0"/>
              </a:rPr>
              <a:t>eu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fugiat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nulla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pariatur</a:t>
            </a:r>
            <a:r>
              <a:rPr lang="en-GB" sz="1300">
                <a:latin typeface="HSE Sans" panose="02000000000000000000" pitchFamily="2" charset="0"/>
              </a:rPr>
              <a:t>. </a:t>
            </a:r>
            <a:r>
              <a:rPr lang="en-GB" sz="1300" err="1">
                <a:latin typeface="HSE Sans" panose="02000000000000000000" pitchFamily="2" charset="0"/>
              </a:rPr>
              <a:t>Excepteur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sint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occaecat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cupidatat</a:t>
            </a:r>
            <a:r>
              <a:rPr lang="en-GB" sz="1300">
                <a:latin typeface="HSE Sans" panose="02000000000000000000" pitchFamily="2" charset="0"/>
              </a:rPr>
              <a:t> non </a:t>
            </a:r>
            <a:r>
              <a:rPr lang="en-GB" sz="1300" err="1">
                <a:latin typeface="HSE Sans" panose="02000000000000000000" pitchFamily="2" charset="0"/>
              </a:rPr>
              <a:t>proident</a:t>
            </a:r>
            <a:r>
              <a:rPr lang="en-GB" sz="1300">
                <a:latin typeface="HSE Sans" panose="02000000000000000000" pitchFamily="2" charset="0"/>
              </a:rPr>
              <a:t>, sunt in culpa qui </a:t>
            </a:r>
            <a:r>
              <a:rPr lang="en-GB" sz="1300" err="1">
                <a:latin typeface="HSE Sans" panose="02000000000000000000" pitchFamily="2" charset="0"/>
              </a:rPr>
              <a:t>officia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deserunt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mollit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anim</a:t>
            </a:r>
            <a:r>
              <a:rPr lang="en-GB" sz="1300">
                <a:latin typeface="HSE Sans" panose="02000000000000000000" pitchFamily="2" charset="0"/>
              </a:rPr>
              <a:t> id </a:t>
            </a:r>
            <a:r>
              <a:rPr lang="en-GB" sz="1300" err="1">
                <a:latin typeface="HSE Sans" panose="02000000000000000000" pitchFamily="2" charset="0"/>
              </a:rPr>
              <a:t>est</a:t>
            </a:r>
            <a:r>
              <a:rPr lang="en-GB" sz="1300">
                <a:latin typeface="HSE Sans" panose="02000000000000000000" pitchFamily="2" charset="0"/>
              </a:rPr>
              <a:t> </a:t>
            </a:r>
            <a:r>
              <a:rPr lang="en-GB" sz="1300" err="1">
                <a:latin typeface="HSE Sans" panose="02000000000000000000" pitchFamily="2" charset="0"/>
              </a:rPr>
              <a:t>laborum</a:t>
            </a:r>
            <a:r>
              <a:rPr lang="en-GB" sz="1300">
                <a:latin typeface="HSE Sans" panose="02000000000000000000" pitchFamily="2" charset="0"/>
              </a:rPr>
              <a:t>.</a:t>
            </a:r>
            <a:endParaRPr lang="ru-RU" sz="13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6/3/25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76070"/>
            <a:ext cx="9593141" cy="1978323"/>
          </a:xfrm>
        </p:spPr>
        <p:txBody>
          <a:bodyPr>
            <a:normAutofit fontScale="90000"/>
          </a:bodyPr>
          <a:lstStyle/>
          <a:p>
            <a:r>
              <a:rPr lang="ru-RU"/>
              <a:t>Сравнительный анализ методов машинного обучения в задаче получения распределений остаточных напряжений после процессов волочения 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Московский институт электроники и математики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/>
              <a:t>Москва 2025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967" y="5031311"/>
            <a:ext cx="6256753" cy="652860"/>
          </a:xfrm>
        </p:spPr>
        <p:txBody>
          <a:bodyPr>
            <a:normAutofit/>
          </a:bodyPr>
          <a:lstStyle/>
          <a:p>
            <a:r>
              <a:rPr lang="ru-RU"/>
              <a:t>Докладчик - студент Гребенкин Илья Андреевич</a:t>
            </a:r>
          </a:p>
          <a:p>
            <a:r>
              <a:rPr lang="en-US" err="1"/>
              <a:t>Р</a:t>
            </a:r>
            <a:r>
              <a:rPr lang="ru-RU" err="1"/>
              <a:t>уководитель</a:t>
            </a:r>
            <a:r>
              <a:rPr lang="ru-RU"/>
              <a:t> ВКР – старший преподаватель Дёмин Дмитрий Олегович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AE7D955B-6AE1-114E-0998-A6EF1984F5B8}"/>
              </a:ext>
            </a:extLst>
          </p:cNvPr>
          <p:cNvSpPr txBox="1">
            <a:spLocks/>
          </p:cNvSpPr>
          <p:nvPr/>
        </p:nvSpPr>
        <p:spPr>
          <a:xfrm>
            <a:off x="8537483" y="5031311"/>
            <a:ext cx="2626550" cy="6528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>
                <a:latin typeface="HSE Sans" panose="02000000000000000000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ru-RU"/>
              <a:t>Системный анализ и математические технологии 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995" y="2092761"/>
            <a:ext cx="7745478" cy="4537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6BDFA-55C0-A4C6-D6EF-6B12672D6052}"/>
              </a:ext>
            </a:extLst>
          </p:cNvPr>
          <p:cNvSpPr txBox="1"/>
          <p:nvPr/>
        </p:nvSpPr>
        <p:spPr>
          <a:xfrm>
            <a:off x="10200983" y="6091604"/>
            <a:ext cx="180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5. Принципиальная схема градиентного бустинга</a:t>
            </a:r>
          </a:p>
        </p:txBody>
      </p:sp>
    </p:spTree>
    <p:extLst>
      <p:ext uri="{BB962C8B-B14F-4D97-AF65-F5344CB8AC3E}">
        <p14:creationId xmlns:p14="http://schemas.microsoft.com/office/powerpoint/2010/main" val="2520787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4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514" y="2224008"/>
            <a:ext cx="7087077" cy="4159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3C2E0E-3E0B-1861-24A9-006144C6AEF7}"/>
              </a:ext>
            </a:extLst>
          </p:cNvPr>
          <p:cNvSpPr txBox="1"/>
          <p:nvPr/>
        </p:nvSpPr>
        <p:spPr>
          <a:xfrm>
            <a:off x="10200983" y="6091604"/>
            <a:ext cx="180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6. Принципиальная схема многослойного перцептрона</a:t>
            </a:r>
          </a:p>
        </p:txBody>
      </p:sp>
    </p:spTree>
    <p:extLst>
      <p:ext uri="{BB962C8B-B14F-4D97-AF65-F5344CB8AC3E}">
        <p14:creationId xmlns:p14="http://schemas.microsoft.com/office/powerpoint/2010/main" val="56215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14" y="2325179"/>
            <a:ext cx="7560772" cy="3993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98F2F-AC3E-6422-4D95-63A1EDE19D5C}"/>
              </a:ext>
            </a:extLst>
          </p:cNvPr>
          <p:cNvSpPr txBox="1"/>
          <p:nvPr/>
        </p:nvSpPr>
        <p:spPr>
          <a:xfrm>
            <a:off x="10200983" y="6091604"/>
            <a:ext cx="180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7. Принципиальная схема сети Колмогорова-Арнольда</a:t>
            </a:r>
          </a:p>
        </p:txBody>
      </p:sp>
    </p:spTree>
    <p:extLst>
      <p:ext uri="{BB962C8B-B14F-4D97-AF65-F5344CB8AC3E}">
        <p14:creationId xmlns:p14="http://schemas.microsoft.com/office/powerpoint/2010/main" val="279739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A238640-BF6E-6686-A1CD-70C4FB35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809" y="2528004"/>
            <a:ext cx="10625447" cy="288220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0DCC374-B9C8-A436-55D9-8336642C61F5}"/>
              </a:ext>
            </a:extLst>
          </p:cNvPr>
          <p:cNvSpPr txBox="1"/>
          <p:nvPr/>
        </p:nvSpPr>
        <p:spPr>
          <a:xfrm>
            <a:off x="5150068" y="6032281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8. Схема хода работы</a:t>
            </a:r>
          </a:p>
        </p:txBody>
      </p:sp>
    </p:spTree>
    <p:extLst>
      <p:ext uri="{BB962C8B-B14F-4D97-AF65-F5344CB8AC3E}">
        <p14:creationId xmlns:p14="http://schemas.microsoft.com/office/powerpoint/2010/main" val="203407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F3D5C2C-072B-4596-91A0-1F6B8F82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6" y="2253746"/>
            <a:ext cx="3965732" cy="237943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CA918F7-8D21-31DD-3618-52825490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21" y="4890800"/>
            <a:ext cx="2056500" cy="16452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22E7E3-D62A-0B21-D6B8-DFF2C1D8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105" y="2253568"/>
            <a:ext cx="3966389" cy="23798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52C34E1-B0A4-EBA0-D291-F5EC41DD7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642" y="4890800"/>
            <a:ext cx="2056500" cy="16452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4FEBED-7289-7633-5A67-9B6BA80F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163" y="4890800"/>
            <a:ext cx="2056500" cy="16452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CA1FCC4-0505-D9A6-B3C0-0EAAC78D2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93" y="2253746"/>
            <a:ext cx="3965732" cy="23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9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F3D5C2C-072B-4596-91A0-1F6B8F82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2288" y="1297196"/>
            <a:ext cx="2209662" cy="29462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CA918F7-8D21-31DD-3618-52825490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86726" y="4202483"/>
            <a:ext cx="2546354" cy="203708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22E7E3-D62A-0B21-D6B8-DFF2C1D8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69771" y="1297196"/>
            <a:ext cx="2210027" cy="294670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52C34E1-B0A4-EBA0-D291-F5EC41DD72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14325" y="4202483"/>
            <a:ext cx="2546354" cy="203708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4FEBED-7289-7633-5A67-9B6BA80F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09481" y="4206303"/>
            <a:ext cx="2546354" cy="203708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CA1FCC4-0505-D9A6-B3C0-0EAAC78D21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46173" y="1297196"/>
            <a:ext cx="2209662" cy="2946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B93F7-6CB6-48E5-F1AD-AA07639CE1DE}"/>
                  </a:ext>
                </a:extLst>
              </p:cNvPr>
              <p:cNvSpPr txBox="1"/>
              <p:nvPr/>
            </p:nvSpPr>
            <p:spPr>
              <a:xfrm>
                <a:off x="310667" y="2118389"/>
                <a:ext cx="3676060" cy="4190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1F2328"/>
                  </a:buClr>
                  <a:buSzPts val="1200"/>
                </a:pPr>
                <a:r>
                  <a:rPr lang="ru-RU" sz="1200" dirty="0">
                    <a:latin typeface="HSE Sans" panose="02000000000000000000" pitchFamily="2" charset="0"/>
                    <a:ea typeface="+mj-ea"/>
                    <a:cs typeface="+mj-cs"/>
                  </a:rPr>
                  <a:t>Многослойный перцептрон (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MLP</a:t>
                </a:r>
                <a:r>
                  <a:rPr lang="ru-RU" sz="1200" dirty="0">
                    <a:latin typeface="HSE Sans" panose="02000000000000000000" pitchFamily="2" charset="0"/>
                    <a:ea typeface="+mj-ea"/>
                    <a:cs typeface="+mj-cs"/>
                  </a:rPr>
                  <a:t>)</a:t>
                </a:r>
                <a:endParaRPr lang="en-US" sz="1200" dirty="0">
                  <a:latin typeface="HSE Sans" panose="02000000000000000000" pitchFamily="2" charset="0"/>
                  <a:ea typeface="+mj-ea"/>
                  <a:cs typeface="+mj-cs"/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</a:t>
                </a:r>
                <a:r>
                  <a:rPr lang="en-US" sz="1200" dirty="0">
                    <a:latin typeface="HSE Sans" panose="02000000000000000000" pitchFamily="2" charset="0"/>
                  </a:rPr>
                  <a:t> 'LBFGS', 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(52, 43, 71), 'activation': 'tanh</a:t>
                </a:r>
                <a:r>
                  <a:rPr lang="en-US" sz="1200" dirty="0">
                    <a:latin typeface="HSE Sans" panose="02000000000000000000" pitchFamily="2" charset="0"/>
                  </a:rPr>
                  <a:t>'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max_epochs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262</a:t>
                </a:r>
                <a:endParaRPr lang="ru-RU" sz="1200" dirty="0">
                  <a:ea typeface="+mj-ea"/>
                  <a:cs typeface="+mj-cs"/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</a:t>
                </a:r>
                <a:r>
                  <a:rPr lang="en-US" sz="1200" dirty="0">
                    <a:latin typeface="HSE Sans" panose="02000000000000000000" pitchFamily="2" charset="0"/>
                  </a:rPr>
                  <a:t>'LBFGS', 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(76, 90), 'activation': 'tanh',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max_epochs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186</a:t>
                </a:r>
                <a:endParaRPr lang="ru-RU" sz="1200" dirty="0">
                  <a:ea typeface="+mj-ea"/>
                  <a:cs typeface="+mj-cs"/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</a:t>
                </a:r>
                <a:r>
                  <a:rPr lang="en-US" sz="1200" dirty="0">
                    <a:latin typeface="HSE Sans" panose="02000000000000000000" pitchFamily="2" charset="0"/>
                  </a:rPr>
                  <a:t>'RMSprop', 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(21, 59, 61), 'activation': 'tanh',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max_epochs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259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US" sz="1200" dirty="0">
                  <a:latin typeface="HSE Sans" panose="02000000000000000000" pitchFamily="2" charset="0"/>
                  <a:ea typeface="+mj-ea"/>
                  <a:cs typeface="+mj-cs"/>
                </a:endParaRPr>
              </a:p>
              <a:p>
                <a:pPr lvl="0">
                  <a:buClr>
                    <a:srgbClr val="1F2328"/>
                  </a:buClr>
                  <a:buSzPts val="1200"/>
                </a:pPr>
                <a:r>
                  <a:rPr lang="ru-RU" sz="1200" dirty="0">
                    <a:ea typeface="+mj-ea"/>
                    <a:cs typeface="+mj-cs"/>
                  </a:rPr>
                  <a:t>Сеть Колмогорова-Арнольда (KAN)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'LBFGS</a:t>
                </a:r>
                <a:r>
                  <a:rPr lang="en-US" sz="1200" dirty="0">
                    <a:latin typeface="HSE Sans" panose="02000000000000000000" pitchFamily="2" charset="0"/>
                  </a:rPr>
                  <a:t>'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, (59, 31, 60) 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'LBFGS', (70) 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'LBFGS', (57)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:endParaRPr lang="en-US" sz="1200" dirty="0">
                  <a:latin typeface="HSE Sans" panose="02000000000000000000" pitchFamily="2" charset="0"/>
                  <a:ea typeface="+mj-ea"/>
                  <a:cs typeface="+mj-cs"/>
                </a:endParaRPr>
              </a:p>
              <a:p>
                <a:pPr lvl="0">
                  <a:buClr>
                    <a:srgbClr val="1F2328"/>
                  </a:buClr>
                  <a:buSzPts val="1200"/>
                </a:pPr>
                <a:r>
                  <a:rPr lang="ru-RU" sz="1200" dirty="0">
                    <a:latin typeface="HSE Sans" panose="02000000000000000000" pitchFamily="2" charset="0"/>
                    <a:ea typeface="+mj-ea"/>
                    <a:cs typeface="+mj-cs"/>
                  </a:rPr>
                  <a:t>Градиентный бустинг (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Gradient Boosting</a:t>
                </a:r>
                <a:r>
                  <a:rPr lang="ru-RU" sz="1200" dirty="0">
                    <a:latin typeface="HSE Sans" panose="02000000000000000000" pitchFamily="2" charset="0"/>
                    <a:ea typeface="+mj-ea"/>
                    <a:cs typeface="+mj-cs"/>
                  </a:rPr>
                  <a:t>)</a:t>
                </a:r>
                <a:endParaRPr lang="en-US" sz="1200" dirty="0">
                  <a:latin typeface="HSE Sans" panose="02000000000000000000" pitchFamily="2" charset="0"/>
                  <a:ea typeface="+mj-ea"/>
                  <a:cs typeface="+mj-cs"/>
                </a:endParaRP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n_estimators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299,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’: 8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n_estimators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170,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10</a:t>
                </a:r>
                <a:endParaRPr lang="ru-RU" sz="1200" dirty="0">
                  <a:latin typeface="HSE Sans" panose="02000000000000000000" pitchFamily="2" charset="0"/>
                  <a:ea typeface="+mj-ea"/>
                  <a:cs typeface="+mj-cs"/>
                </a:endParaRPr>
              </a:p>
              <a:p>
                <a:pPr marL="171450" lvl="0" indent="-171450">
                  <a:spcAft>
                    <a:spcPts val="1000"/>
                  </a:spcAft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n_estimators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191,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10</a:t>
                </a:r>
              </a:p>
              <a:p>
                <a:pPr lvl="0">
                  <a:buClr>
                    <a:srgbClr val="1F2328"/>
                  </a:buClr>
                  <a:buSzPts val="1200"/>
                </a:pPr>
                <a:r>
                  <a:rPr lang="ru-RU" sz="1200" dirty="0">
                    <a:latin typeface="HSE Sans" panose="02000000000000000000" pitchFamily="2" charset="0"/>
                    <a:ea typeface="+mj-ea"/>
                    <a:cs typeface="+mj-cs"/>
                  </a:rPr>
                  <a:t>Дерево решений (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Decision Tree</a:t>
                </a:r>
                <a:r>
                  <a:rPr lang="ru-RU" sz="1200" dirty="0">
                    <a:latin typeface="HSE Sans" panose="02000000000000000000" pitchFamily="2" charset="0"/>
                    <a:ea typeface="+mj-ea"/>
                    <a:cs typeface="+mj-cs"/>
                  </a:rPr>
                  <a:t>)</a:t>
                </a:r>
                <a:endParaRPr lang="en-US" sz="1200" dirty="0">
                  <a:latin typeface="HSE Sans" panose="02000000000000000000" pitchFamily="2" charset="0"/>
                  <a:ea typeface="+mj-ea"/>
                  <a:cs typeface="+mj-cs"/>
                </a:endParaRP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26,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min_samples_split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6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32,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min_samples_split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8</a:t>
                </a:r>
              </a:p>
              <a:p>
                <a:pPr marL="171450" lvl="0" indent="-171450">
                  <a:buClr>
                    <a:srgbClr val="1F2328"/>
                  </a:buClr>
                  <a:buSzPts val="12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ru-RU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lang="el-GR" sz="1200" dirty="0">
                    <a:latin typeface="HSE Sans" panose="02000000000000000000" pitchFamily="2" charset="0"/>
                    <a:ea typeface="+mj-ea"/>
                    <a:cs typeface="+mj-cs"/>
                  </a:rPr>
                  <a:t>: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max_depth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23, '</a:t>
                </a:r>
                <a:r>
                  <a:rPr lang="en-US" sz="1200" dirty="0" err="1">
                    <a:latin typeface="HSE Sans" panose="02000000000000000000" pitchFamily="2" charset="0"/>
                    <a:ea typeface="+mj-ea"/>
                    <a:cs typeface="+mj-cs"/>
                  </a:rPr>
                  <a:t>min_samples_split</a:t>
                </a:r>
                <a:r>
                  <a:rPr lang="en-US" sz="1200" dirty="0">
                    <a:latin typeface="HSE Sans" panose="02000000000000000000" pitchFamily="2" charset="0"/>
                    <a:ea typeface="+mj-ea"/>
                    <a:cs typeface="+mj-cs"/>
                  </a:rPr>
                  <a:t>': 17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B93F7-6CB6-48E5-F1AD-AA07639CE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67" y="2118389"/>
                <a:ext cx="3676060" cy="41908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74A495-E6A0-817E-8F32-F025A3C71407}"/>
                  </a:ext>
                </a:extLst>
              </p:cNvPr>
              <p:cNvSpPr txBox="1"/>
              <p:nvPr/>
            </p:nvSpPr>
            <p:spPr>
              <a:xfrm>
                <a:off x="5145191" y="1049525"/>
                <a:ext cx="4276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HSE Sans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74A495-E6A0-817E-8F32-F025A3C71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191" y="1049525"/>
                <a:ext cx="42768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A6B16B-90BF-47CF-1761-78A3B766B5BE}"/>
                  </a:ext>
                </a:extLst>
              </p:cNvPr>
              <p:cNvSpPr txBox="1"/>
              <p:nvPr/>
            </p:nvSpPr>
            <p:spPr>
              <a:xfrm>
                <a:off x="7902311" y="1049525"/>
                <a:ext cx="432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HSE Sans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A6B16B-90BF-47CF-1761-78A3B766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311" y="1049525"/>
                <a:ext cx="43242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FB70D6-BFDC-5E93-80A6-2317BB2FA913}"/>
                  </a:ext>
                </a:extLst>
              </p:cNvPr>
              <p:cNvSpPr txBox="1"/>
              <p:nvPr/>
            </p:nvSpPr>
            <p:spPr>
              <a:xfrm>
                <a:off x="10651004" y="1049525"/>
                <a:ext cx="432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Symbol" pitchFamily="2" charset="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1600" dirty="0">
                  <a:latin typeface="HSE Sans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FB70D6-BFDC-5E93-80A6-2317BB2FA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004" y="1049525"/>
                <a:ext cx="432426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226746-972A-FE2D-DAAF-70B0D342D02B}"/>
                  </a:ext>
                </a:extLst>
              </p:cNvPr>
              <p:cNvSpPr txBox="1"/>
              <p:nvPr/>
            </p:nvSpPr>
            <p:spPr>
              <a:xfrm>
                <a:off x="5540987" y="6309280"/>
                <a:ext cx="5168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>
                    <a:latin typeface="HSE Sans" panose="02000000000000000000" pitchFamily="2" charset="0"/>
                  </a:rPr>
                  <a:t>Рис. 9. Статистический анализ ошибок моделей в предсказаниях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 smtClean="0">
                            <a:effectLst/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200" b="0" i="0" smtClean="0">
                        <a:effectLst/>
                        <a:latin typeface="Cambria Math" panose="02040503050406030204" pitchFamily="18" charset="0"/>
                        <a:ea typeface="Symbol" pitchFamily="2" charset="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200" b="0" i="1" smtClean="0">
                        <a:latin typeface="Cambria Math" panose="02040503050406030204" pitchFamily="18" charset="0"/>
                        <a:ea typeface="Symbol" pitchFamily="2" charset="2"/>
                        <a:cs typeface="Times New Roman" panose="02020603050405020304" pitchFamily="18" charset="0"/>
                      </a:rPr>
                      <m:t> и </m:t>
                    </m:r>
                    <m:sSub>
                      <m:sSubPr>
                        <m:ctrlPr>
                          <a:rPr lang="ru-RU" sz="1200" i="1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b="0" i="1" smtClean="0">
                            <a:latin typeface="Cambria Math" panose="02040503050406030204" pitchFamily="18" charset="0"/>
                            <a:ea typeface="Symbol" pitchFamily="2" charset="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ru-RU" sz="1200" dirty="0">
                  <a:latin typeface="HSE Sans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226746-972A-FE2D-DAAF-70B0D342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987" y="6309280"/>
                <a:ext cx="5168403" cy="276999"/>
              </a:xfrm>
              <a:prstGeom prst="rect">
                <a:avLst/>
              </a:prstGeom>
              <a:blipFill>
                <a:blip r:embed="rId1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781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en-US" dirty="0" err="1"/>
              <a:t>Графики</a:t>
            </a:r>
            <a:r>
              <a:rPr lang="en-US" dirty="0"/>
              <a:t> </a:t>
            </a:r>
            <a:r>
              <a:rPr lang="ru-RU" dirty="0"/>
              <a:t>с предсказаниями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Графики</a:t>
            </a:r>
            <a:r>
              <a:rPr lang="en-US" dirty="0"/>
              <a:t> </a:t>
            </a:r>
            <a:r>
              <a:rPr lang="ru-RU" dirty="0"/>
              <a:t>с предсказаниями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B02419-BB43-E652-08B4-24C1498E6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5" y="2158629"/>
            <a:ext cx="3780312" cy="2520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B87D6-121A-D550-215C-D80B0206C75F}"/>
                  </a:ext>
                </a:extLst>
              </p:cNvPr>
              <p:cNvSpPr txBox="1"/>
              <p:nvPr/>
            </p:nvSpPr>
            <p:spPr>
              <a:xfrm>
                <a:off x="554702" y="4616037"/>
                <a:ext cx="36535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Рис. 10. 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Предсказания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для технологических параметров: </a:t>
                </a:r>
              </a:p>
              <a:p>
                <a:pPr algn="ctr"/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5%,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k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</a:t>
                </a:r>
                <a:r>
                  <a:rPr lang="en-US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.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1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, α = 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4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˚,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μ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0.0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2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5,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v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2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0 м/мин</a:t>
                </a:r>
                <a:r>
                  <a:rPr lang="ru-RU" sz="1200" dirty="0">
                    <a:effectLst/>
                  </a:rPr>
                  <a:t> </a:t>
                </a:r>
                <a:endParaRPr lang="ru-RU" sz="1200" dirty="0">
                  <a:latin typeface="HSE Sans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3B87D6-121A-D550-215C-D80B0206C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02" y="4616037"/>
                <a:ext cx="365359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9D2DF3-1984-6D26-2776-3C69540674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0815" y="2158629"/>
            <a:ext cx="3780312" cy="2520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08BB7-605D-BF45-E139-A7131545EFA4}"/>
                  </a:ext>
                </a:extLst>
              </p:cNvPr>
              <p:cNvSpPr txBox="1"/>
              <p:nvPr/>
            </p:nvSpPr>
            <p:spPr>
              <a:xfrm>
                <a:off x="4377592" y="4616037"/>
                <a:ext cx="36535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Рис. 11. 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Предсказания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b="0" i="1" smtClean="0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для технологических параметров:</a:t>
                </a:r>
              </a:p>
              <a:p>
                <a:pPr algn="ctr"/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1.5%,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k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0, α = 20˚,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μ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0.100,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v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2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0 м/мин</a:t>
                </a:r>
                <a:r>
                  <a:rPr lang="ru-RU" sz="1200" dirty="0">
                    <a:effectLst/>
                  </a:rPr>
                  <a:t> </a:t>
                </a:r>
                <a:endParaRPr lang="ru-RU" sz="1200" dirty="0">
                  <a:latin typeface="HSE Sans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08BB7-605D-BF45-E139-A7131545E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92" y="4616037"/>
                <a:ext cx="3653593" cy="646331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63EBD2-A0B9-79C1-EFEA-1FB06347A1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83705" y="2158629"/>
            <a:ext cx="3780312" cy="2520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A2D827-0C21-B352-EAD9-349FC6DE9199}"/>
                  </a:ext>
                </a:extLst>
              </p:cNvPr>
              <p:cNvSpPr txBox="1"/>
              <p:nvPr/>
            </p:nvSpPr>
            <p:spPr>
              <a:xfrm>
                <a:off x="8200482" y="4616037"/>
                <a:ext cx="36535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Рис. 12. 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Предсказания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ru-RU" sz="1200" i="1">
                            <a:effectLst/>
                            <a:latin typeface="Cambria Math" panose="02040503050406030204" pitchFamily="18" charset="0"/>
                            <a:ea typeface="Liberation Sans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для технологических параметров: </a:t>
                </a:r>
              </a:p>
              <a:p>
                <a:pPr algn="ctr"/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2.5%,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k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</a:t>
                </a:r>
                <a:r>
                  <a:rPr lang="en-US" sz="1200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.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0, α = 8˚,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μ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 0.100, </a:t>
                </a:r>
                <a:r>
                  <a:rPr lang="ru-RU" sz="1200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v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=40 м/мин</a:t>
                </a:r>
                <a:r>
                  <a:rPr lang="ru-RU" sz="1200" dirty="0">
                    <a:effectLst/>
                  </a:rPr>
                  <a:t> </a:t>
                </a:r>
                <a:endParaRPr lang="ru-RU" sz="1200" dirty="0">
                  <a:latin typeface="HSE Sans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A2D827-0C21-B352-EAD9-349FC6DE9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482" y="4616037"/>
                <a:ext cx="3653593" cy="646331"/>
              </a:xfrm>
              <a:prstGeom prst="rect">
                <a:avLst/>
              </a:prstGeom>
              <a:blipFill>
                <a:blip r:embed="rId7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9683582-0E93-B4E0-EF00-8221B21820F4}"/>
              </a:ext>
            </a:extLst>
          </p:cNvPr>
          <p:cNvSpPr txBox="1"/>
          <p:nvPr/>
        </p:nvSpPr>
        <p:spPr>
          <a:xfrm>
            <a:off x="585898" y="6076822"/>
            <a:ext cx="220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Табл. 2. Временные затраты на подбор гиперпараметров</a:t>
            </a:r>
            <a:endParaRPr lang="en-US" sz="1200" dirty="0">
              <a:latin typeface="HSE Sans" panose="02000000000000000000" pitchFamily="2" charset="0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123E2583-6381-52F1-4CE3-112BD6413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502482"/>
              </p:ext>
            </p:extLst>
          </p:nvPr>
        </p:nvGraphicFramePr>
        <p:xfrm>
          <a:off x="2999377" y="5441207"/>
          <a:ext cx="406785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501">
                  <a:extLst>
                    <a:ext uri="{9D8B030D-6E8A-4147-A177-3AD203B41FA5}">
                      <a16:colId xmlns:a16="http://schemas.microsoft.com/office/drawing/2014/main" val="2478025395"/>
                    </a:ext>
                  </a:extLst>
                </a:gridCol>
                <a:gridCol w="1379349">
                  <a:extLst>
                    <a:ext uri="{9D8B030D-6E8A-4147-A177-3AD203B41FA5}">
                      <a16:colId xmlns:a16="http://schemas.microsoft.com/office/drawing/2014/main" val="3543714626"/>
                    </a:ext>
                  </a:extLst>
                </a:gridCol>
              </a:tblGrid>
              <a:tr h="153441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HSE Sans" panose="02000000000000000000" pitchFamily="2" charset="0"/>
                        </a:rPr>
                        <a:t>Д</a:t>
                      </a:r>
                      <a:r>
                        <a:rPr lang="ru-RU" sz="1200" dirty="0" err="1">
                          <a:latin typeface="HSE Sans" panose="02000000000000000000" pitchFamily="2" charset="0"/>
                        </a:rPr>
                        <a:t>ерево</a:t>
                      </a:r>
                      <a:r>
                        <a:rPr lang="ru-RU" sz="1200" dirty="0">
                          <a:latin typeface="HSE Sans" panose="02000000000000000000" pitchFamily="2" charset="0"/>
                        </a:rPr>
                        <a:t> решений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10 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632078"/>
                  </a:ext>
                </a:extLst>
              </a:tr>
              <a:tr h="153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HSE Sans" panose="02000000000000000000" pitchFamily="2" charset="0"/>
                        </a:rPr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10 мин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622280"/>
                  </a:ext>
                </a:extLst>
              </a:tr>
              <a:tr h="153441">
                <a:tc>
                  <a:txBody>
                    <a:bodyPr/>
                    <a:lstStyle/>
                    <a:p>
                      <a:r>
                        <a:rPr lang="ru-RU" sz="1200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29 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799512"/>
                  </a:ext>
                </a:extLst>
              </a:tr>
              <a:tr h="153441">
                <a:tc>
                  <a:txBody>
                    <a:bodyPr/>
                    <a:lstStyle/>
                    <a:p>
                      <a:r>
                        <a:rPr lang="ru-RU" sz="1200" dirty="0"/>
                        <a:t>Сеть Колмогорова-Арнольда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&gt; </a:t>
                      </a:r>
                      <a:r>
                        <a:rPr lang="en-US" sz="1200" dirty="0" err="1"/>
                        <a:t>н</a:t>
                      </a:r>
                      <a:r>
                        <a:rPr lang="ru-RU" sz="1200" dirty="0" err="1"/>
                        <a:t>едели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14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80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en-US" dirty="0" err="1"/>
              <a:t>В</a:t>
            </a:r>
            <a:r>
              <a:rPr lang="ru-RU" dirty="0"/>
              <a:t>ведение в предметную область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В</a:t>
            </a:r>
            <a:r>
              <a:rPr lang="ru-RU"/>
              <a:t>ведение в предметную область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B4CB6-2C45-FB3E-FB84-C5389FDF4F1E}"/>
              </a:ext>
            </a:extLst>
          </p:cNvPr>
          <p:cNvSpPr txBox="1"/>
          <p:nvPr/>
        </p:nvSpPr>
        <p:spPr>
          <a:xfrm>
            <a:off x="533890" y="2528005"/>
            <a:ext cx="5181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Волочение - это процесс протаскивания обрабатываемой заготовки через отверстие, размеры которого меньше размеров сечения исходной заготовки.</a:t>
            </a:r>
          </a:p>
          <a:p>
            <a:endParaRPr lang="ru-RU"/>
          </a:p>
          <a:p>
            <a:r>
              <a:rPr lang="ru-RU"/>
              <a:t>Остаточные напряжения – это напряжения, действующие в теле после снятия внешних воздействий̆.</a:t>
            </a:r>
          </a:p>
          <a:p>
            <a:endParaRPr lang="ru-RU"/>
          </a:p>
        </p:txBody>
      </p:sp>
      <p:pic>
        <p:nvPicPr>
          <p:cNvPr id="16" name="Google Shape;216;p8">
            <a:extLst>
              <a:ext uri="{FF2B5EF4-FFF2-40B4-BE49-F238E27FC236}">
                <a16:creationId xmlns:a16="http://schemas.microsoft.com/office/drawing/2014/main" id="{05BDE5C5-2FD7-933F-44A0-BC0D519E8A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8489" y="1456279"/>
            <a:ext cx="3945334" cy="3322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7;p8">
            <a:extLst>
              <a:ext uri="{FF2B5EF4-FFF2-40B4-BE49-F238E27FC236}">
                <a16:creationId xmlns:a16="http://schemas.microsoft.com/office/drawing/2014/main" id="{275F7C9E-C815-BB1F-AD0F-922D155F5FBA}"/>
              </a:ext>
            </a:extLst>
          </p:cNvPr>
          <p:cNvSpPr txBox="1"/>
          <p:nvPr/>
        </p:nvSpPr>
        <p:spPr>
          <a:xfrm>
            <a:off x="5984086" y="5021113"/>
            <a:ext cx="60942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Рис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ru-RU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1. Дефекты изделий, изготовленных из калиброванного металла: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 - раскрытие конца прутка при выходе из матрицы; б - трещина на конце заготовки после холодного деформирования; в - искажение формы заготовки при фрезеровании продольного паза; г - трещина на поверхности детали после обработке резанием на станке-автомате.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44834-0028-D5A8-F785-5ADA06617317}"/>
              </a:ext>
            </a:extLst>
          </p:cNvPr>
          <p:cNvSpPr txBox="1"/>
          <p:nvPr/>
        </p:nvSpPr>
        <p:spPr>
          <a:xfrm>
            <a:off x="585897" y="5390425"/>
            <a:ext cx="5398189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Способы определения остаточных напряжений</a:t>
            </a:r>
          </a:p>
          <a:p>
            <a:pPr algn="l"/>
            <a:endParaRPr lang="en-US" sz="1600" dirty="0">
              <a:latin typeface="HSE Sans" panose="02000000000000000000" pitchFamily="2" charset="0"/>
            </a:endParaRPr>
          </a:p>
          <a:p>
            <a:pPr algn="l"/>
            <a:endParaRPr lang="en-US" sz="1600" dirty="0">
              <a:latin typeface="HSE Sans" panose="02000000000000000000" pitchFamily="2" charset="0"/>
            </a:endParaRPr>
          </a:p>
          <a:p>
            <a:pPr algn="l"/>
            <a:endParaRPr lang="ru-RU" sz="1600" dirty="0">
              <a:latin typeface="HSE Sans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600" dirty="0">
                <a:latin typeface="HSE Sans" panose="02000000000000000000" pitchFamily="2" charset="0"/>
              </a:rPr>
              <a:t>Аналитические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600" dirty="0">
                <a:latin typeface="HSE Sans" panose="02000000000000000000" pitchFamily="2" charset="0"/>
              </a:rPr>
              <a:t>Экспериментальные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600" dirty="0">
                <a:latin typeface="HSE Sans" panose="02000000000000000000" pitchFamily="2" charset="0"/>
              </a:rPr>
              <a:t>Численные</a:t>
            </a:r>
          </a:p>
        </p:txBody>
      </p:sp>
    </p:spTree>
    <p:extLst>
      <p:ext uri="{BB962C8B-B14F-4D97-AF65-F5344CB8AC3E}">
        <p14:creationId xmlns:p14="http://schemas.microsoft.com/office/powerpoint/2010/main" val="394827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en-US" dirty="0" err="1"/>
              <a:t>Выводы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C165-A0D9-6FB4-BA27-2ECB05F35C50}"/>
              </a:ext>
            </a:extLst>
          </p:cNvPr>
          <p:cNvSpPr txBox="1"/>
          <p:nvPr/>
        </p:nvSpPr>
        <p:spPr>
          <a:xfrm>
            <a:off x="602305" y="2224815"/>
            <a:ext cx="110037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Достижение цели исследования</a:t>
            </a:r>
            <a:r>
              <a:rPr lang="ru-RU" sz="1400" dirty="0">
                <a:latin typeface="HSE Sans" panose="02000000000000000000" pitchFamily="2" charset="0"/>
              </a:rPr>
              <a:t>: Разработан эффективный</a:t>
            </a:r>
            <a:r>
              <a:rPr lang="en-US" sz="1400" dirty="0">
                <a:latin typeface="HSE Sans" panose="02000000000000000000" pitchFamily="2" charset="0"/>
              </a:rPr>
              <a:t> </a:t>
            </a:r>
            <a:r>
              <a:rPr lang="en-US" sz="1400" dirty="0" err="1">
                <a:latin typeface="HSE Sans" panose="02000000000000000000" pitchFamily="2" charset="0"/>
              </a:rPr>
              <a:t>п</a:t>
            </a:r>
            <a:r>
              <a:rPr lang="ru-RU" sz="1400" dirty="0" err="1">
                <a:latin typeface="HSE Sans" panose="02000000000000000000" pitchFamily="2" charset="0"/>
              </a:rPr>
              <a:t>одход</a:t>
            </a:r>
            <a:r>
              <a:rPr lang="ru-RU" sz="1400" dirty="0">
                <a:latin typeface="HSE Sans" panose="02000000000000000000" pitchFamily="2" charset="0"/>
              </a:rPr>
              <a:t> к построению инструмента на базе машинного обучения для быстрого и точного прогнозирования остаточных напряжений после процессов волочения, что подтверждено сравнением с результатами МКЭ-моделирования.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Комплексное решение поставленных задач</a:t>
            </a:r>
            <a:r>
              <a:rPr lang="ru-RU" sz="1400" dirty="0">
                <a:latin typeface="HSE Sans" panose="02000000000000000000" pitchFamily="2" charset="0"/>
              </a:rPr>
              <a:t>: Успешно проведен анализ существующих подходов, обоснован выбор методов </a:t>
            </a:r>
            <a:r>
              <a:rPr lang="en" sz="1400" dirty="0">
                <a:latin typeface="HSE Sans" panose="02000000000000000000" pitchFamily="2" charset="0"/>
              </a:rPr>
              <a:t>ML, </a:t>
            </a:r>
            <a:r>
              <a:rPr lang="ru-RU" sz="1400" dirty="0">
                <a:latin typeface="HSE Sans" panose="02000000000000000000" pitchFamily="2" charset="0"/>
              </a:rPr>
              <a:t>сформирован </a:t>
            </a:r>
            <a:r>
              <a:rPr lang="ru-RU" sz="1400" dirty="0" err="1">
                <a:latin typeface="HSE Sans" panose="02000000000000000000" pitchFamily="2" charset="0"/>
              </a:rPr>
              <a:t>датасет</a:t>
            </a:r>
            <a:r>
              <a:rPr lang="ru-RU" sz="1400" dirty="0">
                <a:latin typeface="HSE Sans" panose="02000000000000000000" pitchFamily="2" charset="0"/>
              </a:rPr>
              <a:t> на основе МКЭ-симуляций, реализованы и обучены различные модели (</a:t>
            </a:r>
            <a:r>
              <a:rPr lang="en" sz="1400" dirty="0">
                <a:latin typeface="HSE Sans" panose="02000000000000000000" pitchFamily="2" charset="0"/>
              </a:rPr>
              <a:t>MLP, Decision Tree, Gradient Boosting, KAN), </a:t>
            </a:r>
            <a:r>
              <a:rPr lang="ru-RU" sz="1400" dirty="0">
                <a:latin typeface="HSE Sans" panose="02000000000000000000" pitchFamily="2" charset="0"/>
              </a:rPr>
              <a:t>выполнен их сравнительный анализ по ключевым критериям.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Научная новизна</a:t>
            </a:r>
            <a:r>
              <a:rPr lang="ru-RU" sz="1400" dirty="0">
                <a:latin typeface="HSE Sans" panose="02000000000000000000" pitchFamily="2" charset="0"/>
              </a:rPr>
              <a:t>: Впервые осуществлено комплексное сравнение современных </a:t>
            </a:r>
            <a:r>
              <a:rPr lang="en" sz="1400" dirty="0">
                <a:latin typeface="HSE Sans" panose="02000000000000000000" pitchFamily="2" charset="0"/>
              </a:rPr>
              <a:t>ML-</a:t>
            </a:r>
            <a:r>
              <a:rPr lang="ru-RU" sz="1400" dirty="0">
                <a:latin typeface="HSE Sans" panose="02000000000000000000" pitchFamily="2" charset="0"/>
              </a:rPr>
              <a:t>алгоритмов применительно к прогнозированию остаточных напряжений после волочения. Особым достижением является первое применение сети Колмогорова-Арнольда для прогнозирования компонент тензора остаточных напряжений.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Практическая значимость</a:t>
            </a:r>
            <a:r>
              <a:rPr lang="ru-RU" sz="1400" dirty="0">
                <a:latin typeface="HSE Sans" panose="02000000000000000000" pitchFamily="2" charset="0"/>
              </a:rPr>
              <a:t>: Доказана возможность существенного ускорения инженерных расчётов при сохранении требуемой точности, что создаёт основу для повышения эффективности проектирования и оптимизации технологических процессов в металлургии.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Методологический вклад</a:t>
            </a:r>
            <a:r>
              <a:rPr lang="ru-RU" sz="1400" dirty="0">
                <a:latin typeface="HSE Sans" panose="02000000000000000000" pitchFamily="2" charset="0"/>
              </a:rPr>
              <a:t>: Разработаны практические рекомендации по интеграции </a:t>
            </a:r>
            <a:r>
              <a:rPr lang="en" sz="1400" dirty="0">
                <a:latin typeface="HSE Sans" panose="02000000000000000000" pitchFamily="2" charset="0"/>
              </a:rPr>
              <a:t>ML-</a:t>
            </a:r>
            <a:r>
              <a:rPr lang="ru-RU" sz="1400" dirty="0">
                <a:latin typeface="HSE Sans" panose="02000000000000000000" pitchFamily="2" charset="0"/>
              </a:rPr>
              <a:t>подходов в инженерную практику, включая оптимизацию гиперпараметров и использование кросс-валидации.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Перспективы развития</a:t>
            </a:r>
            <a:r>
              <a:rPr lang="ru-RU" sz="1400" dirty="0">
                <a:latin typeface="HSE Sans" panose="02000000000000000000" pitchFamily="2" charset="0"/>
              </a:rPr>
              <a:t>: Результаты работы открывают возможности для создания гибридных моделей (</a:t>
            </a:r>
            <a:r>
              <a:rPr lang="en" sz="1400" dirty="0">
                <a:latin typeface="HSE Sans" panose="02000000000000000000" pitchFamily="2" charset="0"/>
              </a:rPr>
              <a:t>ML + </a:t>
            </a:r>
            <a:r>
              <a:rPr lang="ru-RU" sz="1400" dirty="0">
                <a:latin typeface="HSE Sans" panose="02000000000000000000" pitchFamily="2" charset="0"/>
              </a:rPr>
              <a:t>физика), расширения экспериментальной базы и разработки специализированных инженерных инструментов для цифровизации металлургических производств.</a:t>
            </a:r>
          </a:p>
          <a:p>
            <a:pPr marL="228600" indent="-228600" algn="l">
              <a:buFont typeface="+mj-lt"/>
              <a:buAutoNum type="arabicPeriod"/>
            </a:pPr>
            <a:r>
              <a:rPr lang="ru-RU" sz="1400" b="1" dirty="0">
                <a:latin typeface="HSE Sans" panose="02000000000000000000" pitchFamily="2" charset="0"/>
              </a:rPr>
              <a:t>Вклад в цифровую трансформацию</a:t>
            </a:r>
            <a:r>
              <a:rPr lang="ru-RU" sz="1400" dirty="0">
                <a:latin typeface="HSE Sans" panose="02000000000000000000" pitchFamily="2" charset="0"/>
              </a:rPr>
              <a:t>: Исследование способствует развитию цифровой металлургии и современной инженерии, создавая предпосылки для автоматизации и оптимизации технологических процессов волочения.</a:t>
            </a:r>
          </a:p>
        </p:txBody>
      </p:sp>
    </p:spTree>
    <p:extLst>
      <p:ext uri="{BB962C8B-B14F-4D97-AF65-F5344CB8AC3E}">
        <p14:creationId xmlns:p14="http://schemas.microsoft.com/office/powerpoint/2010/main" val="334863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80FC3A29-7E6A-6A44-ACE4-DF555422E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44 </a:t>
            </a:r>
            <a:r>
              <a:rPr lang="ru-RU" dirty="0" err="1"/>
              <a:t>Бобарикин</a:t>
            </a:r>
            <a:r>
              <a:rPr lang="ru-RU" dirty="0"/>
              <a:t> Ю. Л., Верещагин М. Н., Мартьянов Ю. В. Тонкое волочение и </a:t>
            </a:r>
            <a:r>
              <a:rPr lang="ru-RU" dirty="0" err="1"/>
              <a:t>свивка</a:t>
            </a:r>
            <a:r>
              <a:rPr lang="ru-RU" dirty="0"/>
              <a:t> в металлокорд стальной латунированной проволоки. – 2018.</a:t>
            </a:r>
          </a:p>
          <a:p>
            <a:r>
              <a:rPr lang="en-US" dirty="0"/>
              <a:t>45 </a:t>
            </a:r>
            <a:r>
              <a:rPr lang="ru-RU" dirty="0"/>
              <a:t>Верещагин М. Н. и др. Влияние скорости волочения на температуру и напряженно-деформированное состояние в проволоке из высокоуглеродистой стали //Литьё и металлургия. – 2008. – №. 1 (45). – С. 40-48.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25E05A5-31FE-6744-BC43-4BB36CF747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686AF3F-C863-864E-AFDC-D574F8060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A1EC68-7619-8F49-AEC3-176ECF1F6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23B065-0902-0141-A245-63D5DCF43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3934344" cy="239937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0C8845F-A8AF-E740-B50B-ED5E864366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ABD719A7-142E-4F46-8CBF-24A2EA31B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0720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1150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6F7981-A866-4E4F-9C65-238C1CF1BA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B0430D-2AAB-034E-ACD0-CF459E67A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FAF764-99F8-D24D-8800-048869E594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77AD93-3EFC-2044-AFA8-AD76C22C45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8320C78-70B9-FB4C-A8E5-E019F0B0F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6D5D6F76-9C34-3D40-B24A-A6A48894F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645874"/>
              </p:ext>
            </p:extLst>
          </p:nvPr>
        </p:nvGraphicFramePr>
        <p:xfrm>
          <a:off x="5227605" y="1449388"/>
          <a:ext cx="6478438" cy="482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5894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E1F6DB-2C79-0F40-985F-DB8180BAF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C9B4C-151F-204A-9B26-BE1838EF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CD81CA-2715-AB4B-A575-27FBCE550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59A9C6-69C4-5447-8A46-A98387532C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046D457-8508-DC4E-812D-661705280F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B6403415-0182-3040-9E71-147724892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286825"/>
              </p:ext>
            </p:extLst>
          </p:nvPr>
        </p:nvGraphicFramePr>
        <p:xfrm>
          <a:off x="5164930" y="1460275"/>
          <a:ext cx="6476207" cy="4765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265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239B216-F5ED-B348-A1BB-CE8524216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86A2D4-D42B-854C-9F3E-6A8095E580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8F0E61-4402-1545-ABC6-7EB156E5B9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2A84FC5-C615-ED4D-97BC-765AAF504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F119484-3D29-A348-BD16-DC41D64EC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558DF3-421A-AD4A-8AAD-D7C6C3A92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D82ABC5-6628-FA4A-9DBB-38E61DCF39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CC25597-0929-B146-8CD4-B783CF82D8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4FA5CE5-ECF7-C344-83CF-2D4A06A504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159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79B934C-D7E2-DD48-BCA2-BCD2E21D6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54682-36D6-CD40-8608-A97244D28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43567B-6E74-9542-8F9A-1A48CBB738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8204F7D-250B-3E40-B4D7-7CC3EB67E9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120C26E-BD42-274D-944E-BE316BE9C3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B139B2D5-1198-C647-919C-53E12F01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73429"/>
              </p:ext>
            </p:extLst>
          </p:nvPr>
        </p:nvGraphicFramePr>
        <p:xfrm>
          <a:off x="585787" y="2274857"/>
          <a:ext cx="11058081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451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4610261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3784908466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79726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Кооперация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Минимизация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12 343 567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3 287 498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345 353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28 764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1 293 090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63 836 746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35 216 735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011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89DE17A-284C-2E41-93C3-9200CA02C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78241C-36DA-AB4E-9AD3-95F879081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F95F2-80C6-8C4D-9EEF-1B0C6D5074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9146A8-906F-D549-86C7-8070DF772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9F32C4-55B8-154A-9E2C-3ED20C5F2B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E1C6FBC-4D80-1A4A-974A-8D8B40DD35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12E3B33-2014-1148-A557-995194FEF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92704"/>
              </p:ext>
            </p:extLst>
          </p:nvPr>
        </p:nvGraphicFramePr>
        <p:xfrm>
          <a:off x="517198" y="2312627"/>
          <a:ext cx="7529520" cy="299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808">
                  <a:extLst>
                    <a:ext uri="{9D8B030D-6E8A-4147-A177-3AD203B41FA5}">
                      <a16:colId xmlns:a16="http://schemas.microsoft.com/office/drawing/2014/main" val="3757515663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4180931641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144053917"/>
                    </a:ext>
                  </a:extLst>
                </a:gridCol>
                <a:gridCol w="1505904">
                  <a:extLst>
                    <a:ext uri="{9D8B030D-6E8A-4147-A177-3AD203B41FA5}">
                      <a16:colId xmlns:a16="http://schemas.microsoft.com/office/drawing/2014/main" val="1079961596"/>
                    </a:ext>
                  </a:extLst>
                </a:gridCol>
              </a:tblGrid>
              <a:tr h="598670">
                <a:tc>
                  <a:txBody>
                    <a:bodyPr/>
                    <a:lstStyle/>
                    <a:p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Название столбца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Актуализация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Верификация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Буферизация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016697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Показатели эффективности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34 353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456 578 678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23 424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8088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Еще показатели, </a:t>
                      </a:r>
                      <a:b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</a:b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но эффективности ли?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67 868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909 837 459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900 077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54252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 еще немного показателей</a:t>
                      </a:r>
                      <a:endParaRPr lang="en-RU" sz="13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23 324 213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12 334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34 567</a:t>
                      </a:r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  <a:p>
                      <a:pPr algn="r"/>
                      <a:endParaRPr lang="en-RU" sz="130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144885"/>
                  </a:ext>
                </a:extLst>
              </a:tr>
              <a:tr h="598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ИТОГО</a:t>
                      </a:r>
                      <a:endParaRPr lang="en-RU" sz="1000" b="0">
                        <a:ln>
                          <a:noFill/>
                        </a:ln>
                        <a:solidFill>
                          <a:srgbClr val="102D69"/>
                        </a:solidFill>
                        <a:latin typeface="HSE Sans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75 984 375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3 984 759 835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1">
                          <a:ln>
                            <a:noFill/>
                          </a:ln>
                          <a:solidFill>
                            <a:srgbClr val="102D69"/>
                          </a:solidFill>
                          <a:latin typeface="HSE Sans" panose="02000000000000000000" pitchFamily="2" charset="0"/>
                        </a:rPr>
                        <a:t>34 785</a:t>
                      </a:r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  <a:p>
                      <a:pPr algn="r"/>
                      <a:endParaRPr lang="en-RU" sz="1300" b="1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latin typeface="HSE Sans" panose="02000000000000000000" pitchFamily="2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90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3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1"/>
            <a:ext cx="10714699" cy="415925"/>
          </a:xfrm>
        </p:spPr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7036" y="2027258"/>
            <a:ext cx="4753897" cy="4156604"/>
          </a:xfrm>
        </p:spPr>
        <p:txBody>
          <a:bodyPr>
            <a:noAutofit/>
          </a:bodyPr>
          <a:lstStyle/>
          <a:p>
            <a:r>
              <a:rPr lang="ru-RU" sz="1600" dirty="0"/>
              <a:t>Задачи работы: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Анализ существующих методов определения остаточных напряжений после процессов волочения.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Выбрать методы машинного обучения.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Разработать методологию подготовки данных для обучения и тестирования моделей.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Создать, обучить и оптимизировать модели машинного обучения.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Провести комплексный сравнительный анализ разработанных моделей.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Разработать практические рекомендации.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ru-RU" dirty="0"/>
              <a:t>Целью данной работы является проведение сравнительного анализа методов машинного обучения для прогнозирования распределений остаточных напряжений после процессов волочения.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98799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FF74A83-394A-E64F-B26C-8B288BF6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08E74D-9D70-3B41-9778-E6E8B05CDF2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B3484F-8C76-694C-8CD1-F1F8262BD87E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71D10A-0DDC-9847-BD1B-712A3C9F3055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64125C-F6DE-1F4A-A554-9F1C35EAFB8C}"/>
              </a:ext>
            </a:extLst>
          </p:cNvPr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30</a:t>
            </a:fld>
            <a:endParaRPr lang="ru-RU" sz="200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E2D9CC-0CF4-324B-BFF1-AC830802DEEB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4444CA-9D6F-284E-98D3-495FED2BD6B6}"/>
              </a:ext>
            </a:extLst>
          </p:cNvPr>
          <p:cNvSpPr txBox="1"/>
          <p:nvPr/>
        </p:nvSpPr>
        <p:spPr>
          <a:xfrm>
            <a:off x="489975" y="1396903"/>
            <a:ext cx="10132991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C5D1-C06C-E849-9E8B-5E67DDC48923}"/>
              </a:ext>
            </a:extLst>
          </p:cNvPr>
          <p:cNvSpPr txBox="1"/>
          <p:nvPr/>
        </p:nvSpPr>
        <p:spPr>
          <a:xfrm>
            <a:off x="517199" y="2367263"/>
            <a:ext cx="2808710" cy="16927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130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83BFAB-DEA4-5E45-92C4-E5AF0FE3E415}"/>
              </a:ext>
            </a:extLst>
          </p:cNvPr>
          <p:cNvSpPr/>
          <p:nvPr/>
        </p:nvSpPr>
        <p:spPr>
          <a:xfrm>
            <a:off x="5392982" y="1539363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0A4AB-A313-3D40-B5AD-E5C8DC95DB74}"/>
              </a:ext>
            </a:extLst>
          </p:cNvPr>
          <p:cNvSpPr/>
          <p:nvPr/>
        </p:nvSpPr>
        <p:spPr>
          <a:xfrm>
            <a:off x="6742925" y="1539363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8E7781-F2DE-D74E-9B7F-C8C6D0D61522}"/>
              </a:ext>
            </a:extLst>
          </p:cNvPr>
          <p:cNvSpPr/>
          <p:nvPr/>
        </p:nvSpPr>
        <p:spPr>
          <a:xfrm>
            <a:off x="8092868" y="1539363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827DCE-02F9-5143-BDEA-B106C5917739}"/>
              </a:ext>
            </a:extLst>
          </p:cNvPr>
          <p:cNvSpPr/>
          <p:nvPr/>
        </p:nvSpPr>
        <p:spPr>
          <a:xfrm>
            <a:off x="9442811" y="1539363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3482E6-4D29-2A46-BB3E-589A6F246F89}"/>
              </a:ext>
            </a:extLst>
          </p:cNvPr>
          <p:cNvSpPr/>
          <p:nvPr/>
        </p:nvSpPr>
        <p:spPr>
          <a:xfrm>
            <a:off x="10792754" y="1539363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1925AB-6C21-5A46-9F9B-1CA8099188A8}"/>
              </a:ext>
            </a:extLst>
          </p:cNvPr>
          <p:cNvSpPr/>
          <p:nvPr/>
        </p:nvSpPr>
        <p:spPr>
          <a:xfrm>
            <a:off x="5392982" y="2800272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02F69A0-A988-4242-A9E8-880848B00B03}"/>
              </a:ext>
            </a:extLst>
          </p:cNvPr>
          <p:cNvSpPr/>
          <p:nvPr/>
        </p:nvSpPr>
        <p:spPr>
          <a:xfrm>
            <a:off x="6742925" y="2800272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6A957B-BB32-3240-89BD-33052ADA9ABF}"/>
              </a:ext>
            </a:extLst>
          </p:cNvPr>
          <p:cNvSpPr/>
          <p:nvPr/>
        </p:nvSpPr>
        <p:spPr>
          <a:xfrm>
            <a:off x="8092868" y="2800272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E87591-F9D6-6344-9807-0B35DF0B2062}"/>
              </a:ext>
            </a:extLst>
          </p:cNvPr>
          <p:cNvSpPr/>
          <p:nvPr/>
        </p:nvSpPr>
        <p:spPr>
          <a:xfrm>
            <a:off x="9442811" y="2800272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69F254-2DAF-F84D-832D-24A3D0003AAB}"/>
              </a:ext>
            </a:extLst>
          </p:cNvPr>
          <p:cNvSpPr/>
          <p:nvPr/>
        </p:nvSpPr>
        <p:spPr>
          <a:xfrm>
            <a:off x="10792754" y="2800272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1E739E-B51D-C142-BDEB-28AD4BA9CA01}"/>
              </a:ext>
            </a:extLst>
          </p:cNvPr>
          <p:cNvSpPr/>
          <p:nvPr/>
        </p:nvSpPr>
        <p:spPr>
          <a:xfrm>
            <a:off x="5392982" y="4061182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F99637E-2D27-9242-AFF4-A09F1DDC431E}"/>
              </a:ext>
            </a:extLst>
          </p:cNvPr>
          <p:cNvSpPr/>
          <p:nvPr/>
        </p:nvSpPr>
        <p:spPr>
          <a:xfrm>
            <a:off x="6742925" y="4061182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F586A1-643C-B345-9ADE-799A215A0217}"/>
              </a:ext>
            </a:extLst>
          </p:cNvPr>
          <p:cNvSpPr/>
          <p:nvPr/>
        </p:nvSpPr>
        <p:spPr>
          <a:xfrm>
            <a:off x="8092868" y="4061182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DFB083-9056-1444-9A0D-2C325BC82455}"/>
              </a:ext>
            </a:extLst>
          </p:cNvPr>
          <p:cNvSpPr/>
          <p:nvPr/>
        </p:nvSpPr>
        <p:spPr>
          <a:xfrm>
            <a:off x="9442811" y="4061182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4B6D0A-E0DA-6544-B438-0448F952579B}"/>
              </a:ext>
            </a:extLst>
          </p:cNvPr>
          <p:cNvSpPr/>
          <p:nvPr/>
        </p:nvSpPr>
        <p:spPr>
          <a:xfrm>
            <a:off x="10792754" y="4061182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0ADF3E-E144-3748-847C-21566C272BC7}"/>
              </a:ext>
            </a:extLst>
          </p:cNvPr>
          <p:cNvSpPr/>
          <p:nvPr/>
        </p:nvSpPr>
        <p:spPr>
          <a:xfrm>
            <a:off x="5392982" y="5341342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345C75-AE5D-2640-AA19-BA885DDC38A2}"/>
              </a:ext>
            </a:extLst>
          </p:cNvPr>
          <p:cNvSpPr/>
          <p:nvPr/>
        </p:nvSpPr>
        <p:spPr>
          <a:xfrm>
            <a:off x="6742925" y="5341342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F2F2A4F-FBE1-7149-9E3D-BFEB7D66D50D}"/>
              </a:ext>
            </a:extLst>
          </p:cNvPr>
          <p:cNvSpPr/>
          <p:nvPr/>
        </p:nvSpPr>
        <p:spPr>
          <a:xfrm>
            <a:off x="8092868" y="5341342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1E3DF2C-C678-544A-9859-37315568A0F1}"/>
              </a:ext>
            </a:extLst>
          </p:cNvPr>
          <p:cNvSpPr/>
          <p:nvPr/>
        </p:nvSpPr>
        <p:spPr>
          <a:xfrm>
            <a:off x="9442811" y="5341342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4896C9-4AB9-D643-B3ED-7FAD81A68D76}"/>
              </a:ext>
            </a:extLst>
          </p:cNvPr>
          <p:cNvSpPr/>
          <p:nvPr/>
        </p:nvSpPr>
        <p:spPr>
          <a:xfrm>
            <a:off x="10792754" y="5341342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66643-1ABC-3D4D-9BCC-76A74AE83A92}"/>
              </a:ext>
            </a:extLst>
          </p:cNvPr>
          <p:cNvSpPr txBox="1"/>
          <p:nvPr/>
        </p:nvSpPr>
        <p:spPr>
          <a:xfrm>
            <a:off x="1057816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>
                <a:latin typeface="HSE Sans" panose="02000000000000000000" pitchFamily="2" charset="0"/>
              </a:rPr>
            </a:br>
            <a:r>
              <a:rPr lang="ru-RU" sz="1000">
                <a:latin typeface="HSE Sans" panose="02000000000000000000" pitchFamily="2" charset="0"/>
              </a:rPr>
              <a:t>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5912A7-8DCC-AF4C-82B2-7283ED0B4053}"/>
              </a:ext>
            </a:extLst>
          </p:cNvPr>
          <p:cNvSpPr txBox="1"/>
          <p:nvPr/>
        </p:nvSpPr>
        <p:spPr>
          <a:xfrm>
            <a:off x="3365627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16C3C5-5235-EC47-85FA-7C1895E625F8}"/>
              </a:ext>
            </a:extLst>
          </p:cNvPr>
          <p:cNvSpPr txBox="1"/>
          <p:nvPr/>
        </p:nvSpPr>
        <p:spPr>
          <a:xfrm>
            <a:off x="6158118" y="497315"/>
            <a:ext cx="2346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>
                <a:latin typeface="HSE Sans" panose="02000000000000000000" pitchFamily="2" charset="0"/>
              </a:rPr>
              <a:t> (10pt)</a:t>
            </a:r>
            <a:endParaRPr lang="ru-RU" sz="100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08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FBD88B-BF2A-8F44-B648-677BB7D97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6DFA47-ACB8-5246-AC9C-19D438CF6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A5DD86-C5F3-5843-B60F-AC26E1B162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60AA73-8574-054A-B94B-1EAA5FAB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7B9744-FF5D-DB4B-8DCD-FF4C0C572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F67C03-69F9-1545-97DC-7A7E8768AD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022D589A-AE6E-0148-B445-EEFA833B4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250265"/>
              </p:ext>
            </p:extLst>
          </p:nvPr>
        </p:nvGraphicFramePr>
        <p:xfrm>
          <a:off x="5443267" y="1478263"/>
          <a:ext cx="6197871" cy="4741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972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00C4599-D949-6249-9062-C77D64216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61ED2D-36DC-AE46-9981-A638C91D8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2072AC-9151-194C-B908-9F4F2D9B4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D6A4FAF-EC6A-C648-997B-399BE9C4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CC1D1D6-ED62-E74A-9164-8665C27429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/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DA4FC2-5228-4246-AAA9-98E880587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Chart 2">
            <a:extLst>
              <a:ext uri="{FF2B5EF4-FFF2-40B4-BE49-F238E27FC236}">
                <a16:creationId xmlns:a16="http://schemas.microsoft.com/office/drawing/2014/main" id="{C6004EA5-C3A3-F640-818F-605E421A8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499959"/>
              </p:ext>
            </p:extLst>
          </p:nvPr>
        </p:nvGraphicFramePr>
        <p:xfrm>
          <a:off x="5382882" y="1491751"/>
          <a:ext cx="6203707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5935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BBEC88F-6906-354A-A295-B901540E38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7B27E3-403D-0A44-820A-E94971296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DC373F-6B5B-D34B-88FC-10A379931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9136B00-8ADB-0C43-B3A0-0D2A6264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515058-8F19-BC4F-8C77-159E5910F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/>
              <a:t>Диаграммы и графики можно делать с использованием паттернов, которые доступны в </a:t>
            </a:r>
            <a:r>
              <a:rPr lang="en-GB"/>
              <a:t>Power Point, </a:t>
            </a:r>
            <a:r>
              <a:rPr lang="ru-RU"/>
              <a:t>главное не переборщить с украшательством. Для заливки можно выбрать основной темно-синий цвет и дополнительный синий.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3B9F0BA-3D71-034B-9EF0-4C4758E86F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9" name="Chart 2">
            <a:extLst>
              <a:ext uri="{FF2B5EF4-FFF2-40B4-BE49-F238E27FC236}">
                <a16:creationId xmlns:a16="http://schemas.microsoft.com/office/drawing/2014/main" id="{7C5B2B87-83A4-4F43-9C22-8B3D1106C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374232"/>
              </p:ext>
            </p:extLst>
          </p:nvPr>
        </p:nvGraphicFramePr>
        <p:xfrm>
          <a:off x="5365630" y="1491751"/>
          <a:ext cx="6220960" cy="478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21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663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49F89-4E81-FC65-6463-1B8C292F7F9B}"/>
              </a:ext>
            </a:extLst>
          </p:cNvPr>
          <p:cNvSpPr txBox="1"/>
          <p:nvPr/>
        </p:nvSpPr>
        <p:spPr>
          <a:xfrm>
            <a:off x="346858" y="2120390"/>
            <a:ext cx="114982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Слайд_1</a:t>
            </a:r>
            <a:r>
              <a:rPr lang="en-US" dirty="0"/>
              <a:t>.  </a:t>
            </a:r>
            <a:r>
              <a:rPr lang="ru-RU" dirty="0"/>
              <a:t>Введение в предметную область (ОМД, волочение, остаточные напряжения и методы их определения)</a:t>
            </a:r>
          </a:p>
          <a:p>
            <a:r>
              <a:rPr lang="ru-RU" dirty="0"/>
              <a:t>Слайд_2</a:t>
            </a:r>
            <a:r>
              <a:rPr lang="en-US" dirty="0"/>
              <a:t>.  </a:t>
            </a:r>
            <a:r>
              <a:rPr lang="ru-RU" dirty="0"/>
              <a:t>Актуальность и новизна</a:t>
            </a:r>
          </a:p>
          <a:p>
            <a:r>
              <a:rPr lang="ru-RU" dirty="0"/>
              <a:t>Слайд_3</a:t>
            </a:r>
            <a:r>
              <a:rPr lang="en-US" dirty="0"/>
              <a:t>.  </a:t>
            </a:r>
            <a:r>
              <a:rPr lang="ru-RU" dirty="0"/>
              <a:t>Цели и задачи</a:t>
            </a:r>
          </a:p>
          <a:p>
            <a:r>
              <a:rPr lang="ru-RU" dirty="0"/>
              <a:t>Слайд_4</a:t>
            </a:r>
            <a:r>
              <a:rPr lang="en-US" dirty="0"/>
              <a:t>.  </a:t>
            </a:r>
            <a:r>
              <a:rPr lang="ru-RU" dirty="0"/>
              <a:t>Задача волочения. МКЭ и граничные условия</a:t>
            </a:r>
          </a:p>
          <a:p>
            <a:r>
              <a:rPr lang="ru-RU" dirty="0"/>
              <a:t>Слайд_5</a:t>
            </a:r>
            <a:r>
              <a:rPr lang="en-US" dirty="0"/>
              <a:t>.  </a:t>
            </a:r>
            <a:r>
              <a:rPr lang="ru-RU" dirty="0"/>
              <a:t>Результаты МКЭ оценка влияния признаков на целевую переменную</a:t>
            </a:r>
          </a:p>
          <a:p>
            <a:r>
              <a:rPr lang="ru-RU" dirty="0"/>
              <a:t>Слайд_6</a:t>
            </a:r>
            <a:r>
              <a:rPr lang="en-US" dirty="0"/>
              <a:t>.  </a:t>
            </a:r>
            <a:r>
              <a:rPr lang="ru-RU" dirty="0"/>
              <a:t>Формирование датасета</a:t>
            </a:r>
          </a:p>
          <a:p>
            <a:r>
              <a:rPr lang="ru-RU" dirty="0"/>
              <a:t>Слайд_7</a:t>
            </a:r>
            <a:r>
              <a:rPr lang="en-US" dirty="0"/>
              <a:t>.  </a:t>
            </a:r>
            <a:r>
              <a:rPr lang="ru-RU" dirty="0"/>
              <a:t>Методы решения задачи регрессии для определения распределений остаточных напряжений</a:t>
            </a:r>
          </a:p>
          <a:p>
            <a:r>
              <a:rPr lang="ru-RU" dirty="0"/>
              <a:t>Слайд_</a:t>
            </a:r>
            <a:r>
              <a:rPr lang="en-US" dirty="0"/>
              <a:t>8.  </a:t>
            </a:r>
            <a:r>
              <a:rPr lang="ru-RU" dirty="0"/>
              <a:t>Подготовка моделей</a:t>
            </a:r>
          </a:p>
          <a:p>
            <a:r>
              <a:rPr lang="ru-RU" dirty="0"/>
              <a:t>Слайд_9</a:t>
            </a:r>
            <a:r>
              <a:rPr lang="en-US" dirty="0"/>
              <a:t>.  </a:t>
            </a:r>
            <a:r>
              <a:rPr lang="ru-RU" dirty="0"/>
              <a:t>Результаты обучения моделей</a:t>
            </a:r>
          </a:p>
          <a:p>
            <a:r>
              <a:rPr lang="ru-RU" dirty="0"/>
              <a:t>Слайд_10</a:t>
            </a:r>
            <a:r>
              <a:rPr lang="en-US" dirty="0"/>
              <a:t>.  </a:t>
            </a:r>
            <a:r>
              <a:rPr lang="ru-RU" dirty="0"/>
              <a:t>Статистический анализ обученных моделей и сравнение с МКЭ</a:t>
            </a:r>
          </a:p>
          <a:p>
            <a:r>
              <a:rPr lang="ru-RU" dirty="0"/>
              <a:t>Слайд_11</a:t>
            </a:r>
            <a:r>
              <a:rPr lang="en-US" dirty="0"/>
              <a:t>.  </a:t>
            </a:r>
            <a:r>
              <a:rPr lang="ru-RU" dirty="0"/>
              <a:t>Выводы </a:t>
            </a:r>
          </a:p>
          <a:p>
            <a:r>
              <a:rPr lang="ru-RU" dirty="0"/>
              <a:t>Слайд_12</a:t>
            </a:r>
            <a:r>
              <a:rPr lang="en-US" dirty="0"/>
              <a:t>.  </a:t>
            </a:r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64408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/>
              <a:t>Математическая постановка задачи волочения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A6622317-DCC7-F945-8031-3E7F389B9870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24791" y="2191107"/>
                <a:ext cx="2187780" cy="1399409"/>
              </a:xfrm>
            </p:spPr>
            <p:txBody>
              <a:bodyPr numCol="3">
                <a:noAutofit/>
              </a:bodyPr>
              <a:lstStyle/>
              <a:p>
                <a:pPr lvl="0" algn="just">
                  <a:lnSpc>
                    <a:spcPct val="150000"/>
                  </a:lnSpc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/>
                  <a:t>Уравнения движения: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𝑟𝑟</m:t>
                                  </m:r>
                                </m:sub>
                              </m:sSub>
                              <m: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𝜃𝜃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ru-RU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  <m:r>
                        <a:rPr lang="ru-RU" sz="1200" b="0" i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;#</m:t>
                          </m:r>
                        </m:e>
                      </m:eqArr>
                    </m:oMath>
                  </m:oMathPara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endParaRPr lang="ru-RU" sz="1200" dirty="0"/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A6622317-DCC7-F945-8031-3E7F389B9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24791" y="2191107"/>
                <a:ext cx="2187780" cy="1399409"/>
              </a:xfrm>
              <a:blipFill>
                <a:blip r:embed="rId3"/>
                <a:stretch>
                  <a:fillRect l="-4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Текст 4">
                <a:extLst>
                  <a:ext uri="{FF2B5EF4-FFF2-40B4-BE49-F238E27FC236}">
                    <a16:creationId xmlns:a16="http://schemas.microsoft.com/office/drawing/2014/main" id="{402C62E0-7FAD-BB08-E332-6FF9755D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4474" y="3700866"/>
                <a:ext cx="3797287" cy="830315"/>
              </a:xfrm>
              <a:prstGeom prst="rect">
                <a:avLst/>
              </a:prstGeom>
            </p:spPr>
            <p:txBody>
              <a:bodyPr vert="horz" lIns="0" tIns="0" rIns="0" bIns="45720" numCol="3" rtlCol="0">
                <a:no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300" b="0" i="0" kern="1200">
                    <a:solidFill>
                      <a:srgbClr val="0E2D69"/>
                    </a:solidFill>
                    <a:latin typeface="HSE Sans" panose="020000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>
                  <a:lnSpc>
                    <a:spcPct val="150000"/>
                  </a:lnSpc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>
                    <a:latin typeface="+mn-lt"/>
                  </a:rPr>
                  <a:t>Уравнения связи деформаций и перемещений: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2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  <m:eqArr>
                        <m:eqArr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𝜃𝜃</m:t>
                              </m:r>
                            </m:sub>
                          </m:s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eqArr>
                      <m:r>
                        <a:rPr lang="ru-RU" sz="1200">
                          <a:latin typeface="Cambria Math" panose="020405030504060302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eqArr>
                      <m:r>
                        <a:rPr lang="ru-RU" sz="1200">
                          <a:latin typeface="Cambria Math" panose="020405030504060302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𝑧𝑟</m:t>
                              </m:r>
                            </m:sub>
                          </m:s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; </m:t>
                          </m:r>
                        </m:e>
                      </m:eqArr>
                    </m:oMath>
                  </m:oMathPara>
                </a14:m>
                <a:endParaRPr lang="ru-RU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Текст 4">
                <a:extLst>
                  <a:ext uri="{FF2B5EF4-FFF2-40B4-BE49-F238E27FC236}">
                    <a16:creationId xmlns:a16="http://schemas.microsoft.com/office/drawing/2014/main" id="{402C62E0-7FAD-BB08-E332-6FF9755D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74" y="3700866"/>
                <a:ext cx="3797287" cy="830315"/>
              </a:xfrm>
              <a:prstGeom prst="rect">
                <a:avLst/>
              </a:prstGeom>
              <a:blipFill>
                <a:blip r:embed="rId4"/>
                <a:stretch>
                  <a:fillRect l="-2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A612C6-703C-C3F3-C86E-90013E7A751C}"/>
                  </a:ext>
                </a:extLst>
              </p:cNvPr>
              <p:cNvSpPr txBox="1"/>
              <p:nvPr/>
            </p:nvSpPr>
            <p:spPr>
              <a:xfrm>
                <a:off x="2923923" y="5657729"/>
                <a:ext cx="3797301" cy="915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>
                    <a:solidFill>
                      <a:srgbClr val="0E2D69"/>
                    </a:solidFill>
                  </a:rPr>
                  <a:t>Уравнения связи скоростей деформаций и скоростей перемещений:</a:t>
                </a:r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  <m:r>
                        <a:rPr lang="ru-RU" sz="1200">
                          <a:solidFill>
                            <a:srgbClr val="0E2D69"/>
                          </a:solidFill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𝜃𝜃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eqArr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eqArr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𝑧𝑟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ru-RU" sz="1200">
                  <a:solidFill>
                    <a:srgbClr val="0E2D69"/>
                  </a:solidFill>
                  <a:latin typeface="Cambria Math" panose="020405030504060302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A612C6-703C-C3F3-C86E-90013E7A7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923" y="5657729"/>
                <a:ext cx="3797301" cy="915507"/>
              </a:xfrm>
              <a:prstGeom prst="rect">
                <a:avLst/>
              </a:prstGeom>
              <a:blipFill>
                <a:blip r:embed="rId5"/>
                <a:stretch>
                  <a:fillRect l="-161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F4738F-0612-6B9F-26D8-A0DC0FE87469}"/>
                  </a:ext>
                </a:extLst>
              </p:cNvPr>
              <p:cNvSpPr txBox="1"/>
              <p:nvPr/>
            </p:nvSpPr>
            <p:spPr>
              <a:xfrm>
                <a:off x="335817" y="3777108"/>
                <a:ext cx="2276749" cy="1449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>
                    <a:solidFill>
                      <a:srgbClr val="0E2D69"/>
                    </a:solidFill>
                  </a:rPr>
                  <a:t>Уравнения связи ускорений и скоростей</a:t>
                </a:r>
                <a:r>
                  <a:rPr lang="en-US" sz="1200" dirty="0">
                    <a:solidFill>
                      <a:srgbClr val="0E2D69"/>
                    </a:solidFill>
                  </a:rPr>
                  <a:t>:</a:t>
                </a:r>
                <a:endParaRPr lang="ru-RU" sz="1200" dirty="0">
                  <a:solidFill>
                    <a:srgbClr val="0E2D69"/>
                  </a:solidFill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eqArr>
                    </m:oMath>
                  </m:oMathPara>
                </a14:m>
                <a:endParaRPr lang="ru-RU" sz="1200" dirty="0">
                  <a:solidFill>
                    <a:srgbClr val="0E2D69"/>
                  </a:solidFill>
                  <a:latin typeface="Cambria Math" panose="020405030504060302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ru-RU" sz="1200" dirty="0">
                  <a:solidFill>
                    <a:srgbClr val="0E2D69"/>
                  </a:solidFill>
                  <a:latin typeface="Cambria Math" panose="020405030504060302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F4738F-0612-6B9F-26D8-A0DC0FE8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17" y="3777108"/>
                <a:ext cx="2276749" cy="1449115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B97D4B-8D04-AE60-D8BB-71B041AF87A1}"/>
                  </a:ext>
                </a:extLst>
              </p:cNvPr>
              <p:cNvSpPr txBox="1"/>
              <p:nvPr/>
            </p:nvSpPr>
            <p:spPr>
              <a:xfrm>
                <a:off x="2923922" y="2227130"/>
                <a:ext cx="3817371" cy="151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>
                    <a:solidFill>
                      <a:srgbClr val="0E2D69"/>
                    </a:solidFill>
                  </a:rPr>
                  <a:t>Уравнение теплопроводности</a:t>
                </a:r>
                <a:r>
                  <a:rPr lang="en-US" sz="1200" dirty="0">
                    <a:solidFill>
                      <a:srgbClr val="0E2D69"/>
                    </a:solidFill>
                  </a:rPr>
                  <a:t>:</a:t>
                </a:r>
                <a:endParaRPr lang="ru-RU" sz="1200" dirty="0">
                  <a:solidFill>
                    <a:srgbClr val="0E2D69"/>
                  </a:solidFill>
                </a:endParaRPr>
              </a:p>
              <a:p>
                <a:pPr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+0.9</m:t>
                          </m:r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𝑇𝐻</m:t>
                          </m:r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ru-RU" sz="1200" dirty="0">
                  <a:solidFill>
                    <a:srgbClr val="0E2D69"/>
                  </a:solidFill>
                </a:endParaRPr>
              </a:p>
              <a:p>
                <a:pPr lvl="0"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:r>
                  <a:rPr lang="ru-RU" sz="1200" dirty="0">
                    <a:solidFill>
                      <a:srgbClr val="0E2D69"/>
                    </a:solidFill>
                  </a:rPr>
                  <a:t>Уравнения теории пластичности</a:t>
                </a:r>
              </a:p>
              <a:p>
                <a:pPr algn="just">
                  <a:lnSpc>
                    <a:spcPct val="8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𝑟𝑟</m:t>
                                      </m:r>
                                    </m:sub>
                                  </m:s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𝜃𝜃</m:t>
                                      </m:r>
                                    </m:sub>
                                  </m:s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  <m:sSubSup>
                            <m:sSub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𝑧𝑟</m:t>
                              </m:r>
                            </m:sub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sSubSup>
                            <m:sSubSup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eqArr>
                    </m:oMath>
                  </m:oMathPara>
                </a14:m>
                <a:endParaRPr lang="en-US" sz="1200" dirty="0">
                  <a:solidFill>
                    <a:srgbClr val="0E2D69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B97D4B-8D04-AE60-D8BB-71B041AF8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922" y="2227130"/>
                <a:ext cx="3817371" cy="1511632"/>
              </a:xfrm>
              <a:prstGeom prst="rect">
                <a:avLst/>
              </a:prstGeom>
              <a:blipFill>
                <a:blip r:embed="rId7"/>
                <a:stretch>
                  <a:fillRect t="-1667" r="-3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8" name="Google Shape;437;p9" descr="Изображение выглядит как диаграмма, линия, зарисов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D380EF5-CE97-D693-9DD2-D3F4F0E55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746" y="1893892"/>
            <a:ext cx="45593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B28ECE-350A-B150-D41C-C0762270EB14}"/>
              </a:ext>
            </a:extLst>
          </p:cNvPr>
          <p:cNvSpPr txBox="1"/>
          <p:nvPr/>
        </p:nvSpPr>
        <p:spPr>
          <a:xfrm>
            <a:off x="9220668" y="3436374"/>
            <a:ext cx="2909118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ru-RU" sz="1200" dirty="0">
                <a:solidFill>
                  <a:srgbClr val="0E2D69"/>
                </a:solidFill>
              </a:rPr>
              <a:t>Рис. 2. Схема процесса волочения.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45E66D-EB01-7A83-D4FC-F87AE6890236}"/>
                  </a:ext>
                </a:extLst>
              </p:cNvPr>
              <p:cNvSpPr txBox="1"/>
              <p:nvPr/>
            </p:nvSpPr>
            <p:spPr>
              <a:xfrm>
                <a:off x="2923922" y="4561347"/>
                <a:ext cx="3797300" cy="946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1200" dirty="0">
                    <a:solidFill>
                      <a:srgbClr val="0E2D69"/>
                    </a:solidFill>
                  </a:rPr>
                  <a:t>C</a:t>
                </a:r>
                <a:r>
                  <a:rPr lang="ru-RU" sz="1200" dirty="0" err="1">
                    <a:solidFill>
                      <a:srgbClr val="0E2D69"/>
                    </a:solidFill>
                  </a:rPr>
                  <a:t>оотношение</a:t>
                </a:r>
                <a:r>
                  <a:rPr lang="ru-RU" sz="1200" dirty="0">
                    <a:solidFill>
                      <a:srgbClr val="0E2D69"/>
                    </a:solidFill>
                  </a:rPr>
                  <a:t> Джонсона-Кука:</a:t>
                </a:r>
                <a:endParaRPr lang="en-US" sz="1200" dirty="0">
                  <a:solidFill>
                    <a:srgbClr val="0E2D69"/>
                  </a:solidFill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  <a:hlinkClick r:id="" action="ppaction://noaction">
                                    <a:extLst>
                                      <a:ext uri="{A12FA001-AC4F-418D-AE19-62706E023703}">
                                        <ahyp:hlinkClr xmlns:ahyp="http://schemas.microsoft.com/office/drawing/2018/hyperlinkcolor" val="tx"/>
                                      </a:ext>
                                    </a:extLst>
                                  </a:hlinkClick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ru-RU" sz="120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Sup>
                                <m:sSubSup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ru-RU" sz="1200" i="1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ru-RU" sz="1200" i="1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ru-RU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ru-RU" sz="1200" i="1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200">
                                  <a:solidFill>
                                    <a:srgbClr val="0E2D69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sz="1200" i="1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200" i="1">
                                          <a:solidFill>
                                            <a:srgbClr val="0E2D6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200" i="1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  <a:hlinkClick r:id="" action="ppaction://noaction">
                                                <a:extLst>
                                                  <a:ext uri="{A12FA001-AC4F-418D-AE19-62706E023703}">
                                                    <ahyp:hlinkClr xmlns:ahyp="http://schemas.microsoft.com/office/drawing/2018/hyperlinkcolor" val="tx"/>
                                                  </a:ext>
                                                </a:extLst>
                                              </a:hlinkClick>
                                            </a:rPr>
                                            <m:t>𝑇</m:t>
                                          </m:r>
                                          <m:r>
                                            <a:rPr lang="ru-RU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комн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пл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200">
                                              <a:solidFill>
                                                <a:srgbClr val="0E2D6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200" i="1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200">
                                                  <a:solidFill>
                                                    <a:srgbClr val="0E2D6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комн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>
                                      <a:solidFill>
                                        <a:srgbClr val="0E2D69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solidFill>
                                <a:srgbClr val="0E2D69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en-US" sz="1200" dirty="0">
                  <a:solidFill>
                    <a:srgbClr val="0E2D69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45E66D-EB01-7A83-D4FC-F87AE689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922" y="4561347"/>
                <a:ext cx="3797300" cy="9467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72AE12-40A7-3AF2-0C4E-837FCBA0FA1F}"/>
                  </a:ext>
                </a:extLst>
              </p:cNvPr>
              <p:cNvSpPr txBox="1"/>
              <p:nvPr/>
            </p:nvSpPr>
            <p:spPr>
              <a:xfrm>
                <a:off x="7405760" y="3728172"/>
                <a:ext cx="4645468" cy="2944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en-US" sz="1200" dirty="0">
                    <a:solidFill>
                      <a:srgbClr val="0E2D69"/>
                    </a:solidFill>
                  </a:rPr>
                  <a:t>Г</a:t>
                </a:r>
                <a:r>
                  <a:rPr lang="ru-RU" sz="1200" dirty="0" err="1">
                    <a:solidFill>
                      <a:srgbClr val="0E2D69"/>
                    </a:solidFill>
                  </a:rPr>
                  <a:t>раничные</a:t>
                </a:r>
                <a:r>
                  <a:rPr lang="ru-RU" sz="1200" dirty="0">
                    <a:solidFill>
                      <a:srgbClr val="0E2D69"/>
                    </a:solidFill>
                  </a:rPr>
                  <a:t> условия:</a:t>
                </a:r>
              </a:p>
              <a:p>
                <a:pPr lvl="0" algn="ctr">
                  <a:lnSpc>
                    <a:spcPct val="150000"/>
                  </a:lnSpc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ru-RU" sz="1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b="0" i="0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eqArr>
                      <m:eqArr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120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ru-RU" sz="1200" b="0" i="0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1200" b="0" i="1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ea typeface="Arial" panose="020B060402020202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ru-RU" sz="1200" dirty="0"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ru-RU" sz="1200" i="1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ru-RU" sz="1200" i="1"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ru-RU" sz="120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1200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1200">
                                <a:latin typeface="Arial" panose="020B0604020202020204" pitchFamily="34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в</m:t>
                            </m:r>
                          </m:sub>
                        </m:sSub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;</m:t>
                        </m:r>
                      </m:e>
                    </m:eqArr>
                    <m:r>
                      <a:rPr lang="en-US" sz="1200" i="1"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1200" i="1" dirty="0">
                  <a:effectLst/>
                  <a:latin typeface="Cambria Math" panose="020405030504060302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50000"/>
                  </a:lnSpc>
                  <a:spcAft>
                    <a:spcPts val="1000"/>
                  </a:spcAft>
                  <a:buClr>
                    <a:srgbClr val="1F2328"/>
                  </a:buClr>
                  <a:buSzPts val="1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          </m:t>
                      </m:r>
                      <m:eqArr>
                        <m:eqArrPr>
                          <m:ctrlPr>
                            <a:rPr lang="ru-RU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200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acc>
                              <m:accPr>
                                <m:chr m:val="‾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</m:d>
                      </m:e>
                      <m:sub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200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sz="120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  <m:acc>
                                      <m:accPr>
                                        <m:chr m:val="‾"/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‾"/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‾"/>
                                            <m:ctrlPr>
                                              <a:rPr lang="ru-RU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Arial" panose="020B06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Arial" panose="020B06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ru-RU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Arial" panose="020B060402020202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sz="120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  <m:f>
                              <m:f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5</m:t>
                    </m:r>
                    <m:d>
                      <m:dPr>
                        <m:begChr m:val="|"/>
                        <m:endChr m:val="|"/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‾"/>
                                    <m:ctrlPr>
                                      <a:rPr lang="ru-RU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20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120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ru-RU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0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</m:e>
                      </m:eqArr>
                    </m:oMath>
                  </m:oMathPara>
                </a14:m>
                <a:endParaRPr lang="ru-RU" sz="12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72AE12-40A7-3AF2-0C4E-837FCBA0F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60" y="3728172"/>
                <a:ext cx="4645468" cy="2944139"/>
              </a:xfrm>
              <a:prstGeom prst="rect">
                <a:avLst/>
              </a:prstGeom>
              <a:blipFill>
                <a:blip r:embed="rId10"/>
                <a:stretch>
                  <a:fillRect t="-2146" b="-223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191404A-28DE-1AAC-586E-B2CDBEFA43AA}"/>
              </a:ext>
            </a:extLst>
          </p:cNvPr>
          <p:cNvCxnSpPr>
            <a:cxnSpLocks/>
          </p:cNvCxnSpPr>
          <p:nvPr/>
        </p:nvCxnSpPr>
        <p:spPr>
          <a:xfrm>
            <a:off x="2612571" y="2224815"/>
            <a:ext cx="0" cy="423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18BF028-5D46-CAB3-1CA7-81115F29594F}"/>
              </a:ext>
            </a:extLst>
          </p:cNvPr>
          <p:cNvCxnSpPr>
            <a:cxnSpLocks/>
          </p:cNvCxnSpPr>
          <p:nvPr/>
        </p:nvCxnSpPr>
        <p:spPr>
          <a:xfrm>
            <a:off x="7111337" y="2224815"/>
            <a:ext cx="0" cy="4235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10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/>
              <a:t>Результаты МКЭ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Результаты МКЭ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97D10E-0C02-54A3-9EA0-890E64BEC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t="4075" r="2410" b="6552"/>
          <a:stretch/>
        </p:blipFill>
        <p:spPr>
          <a:xfrm>
            <a:off x="4965538" y="1373200"/>
            <a:ext cx="6724891" cy="4472015"/>
          </a:xfrm>
          <a:prstGeom prst="rect">
            <a:avLst/>
          </a:prstGeom>
        </p:spPr>
      </p:pic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B9066258-A9C3-BA4F-94ED-F45EB5BD9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28845"/>
              </p:ext>
            </p:extLst>
          </p:nvPr>
        </p:nvGraphicFramePr>
        <p:xfrm>
          <a:off x="458891" y="1945655"/>
          <a:ext cx="4064000" cy="36934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197">
                  <a:extLst>
                    <a:ext uri="{9D8B030D-6E8A-4147-A177-3AD203B41FA5}">
                      <a16:colId xmlns:a16="http://schemas.microsoft.com/office/drawing/2014/main" val="1931889261"/>
                    </a:ext>
                  </a:extLst>
                </a:gridCol>
                <a:gridCol w="1292803">
                  <a:extLst>
                    <a:ext uri="{9D8B030D-6E8A-4147-A177-3AD203B41FA5}">
                      <a16:colId xmlns:a16="http://schemas.microsoft.com/office/drawing/2014/main" val="3452327250"/>
                    </a:ext>
                  </a:extLst>
                </a:gridCol>
              </a:tblGrid>
              <a:tr h="3849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</a:rPr>
                        <a:t>Параметр</a:t>
                      </a:r>
                      <a:endParaRPr lang="ru-RU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</a:rPr>
                        <a:t>Значения</a:t>
                      </a:r>
                      <a:endParaRPr lang="ru-RU" sz="1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800169"/>
                  </a:ext>
                </a:extLst>
              </a:tr>
              <a:tr h="347776">
                <a:tc>
                  <a:txBody>
                    <a:bodyPr/>
                    <a:lstStyle/>
                    <a:p>
                      <a:r>
                        <a:rPr lang="ru-RU" sz="1400" kern="1200">
                          <a:solidFill>
                            <a:schemeClr val="dk1"/>
                          </a:solidFill>
                        </a:rPr>
                        <a:t>Обжатие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400" kern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lang="ru-RU" sz="1400" kern="1200">
                          <a:solidFill>
                            <a:schemeClr val="dk1"/>
                          </a:solidFill>
                        </a:rPr>
                        <a:t>), %</a:t>
                      </a:r>
                      <a:endParaRPr lang="ru-RU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>
                          <a:solidFill>
                            <a:schemeClr val="dk1"/>
                          </a:solidFill>
                        </a:rPr>
                        <a:t>1.5, 2.5, 5, 10, 20, 25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60059"/>
                  </a:ext>
                </a:extLst>
              </a:tr>
              <a:tr h="467236">
                <a:tc>
                  <a:txBody>
                    <a:bodyPr/>
                    <a:lstStyle/>
                    <a:p>
                      <a:r>
                        <a:rPr lang="ru-RU" sz="1400" kern="1200" dirty="0">
                          <a:solidFill>
                            <a:schemeClr val="dk1"/>
                          </a:solidFill>
                        </a:rPr>
                        <a:t>Коэффициент калибровочного участка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</a:rPr>
                        <a:t> (k)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</a:rPr>
                        <a:t>, -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/>
                        <a:t>0.0, 0.1, 0.3, 0.5, 0.75, 1.0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18584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Угол волоки (𝜶), °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4, 8, 12, 16, 20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4526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Скорость волочения (</a:t>
                      </a:r>
                      <a:r>
                        <a:rPr lang="en" sz="1400" dirty="0"/>
                        <a:t>v)</a:t>
                      </a:r>
                      <a:r>
                        <a:rPr lang="ru-RU" sz="1400" dirty="0"/>
                        <a:t>, м/мин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1, 2.5, 5, 10, 20, 40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6617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Коэффициент трения (𝝁), -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/>
                        <a:t>0.025, 0.05, 0.1 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065994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/>
                        <a:t>Всего корректных расчетов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/>
                        <a:t>1597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0983908"/>
                  </a:ext>
                </a:extLst>
              </a:tr>
              <a:tr h="358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Общее количество элементов в </a:t>
                      </a:r>
                      <a:r>
                        <a:rPr lang="ru-RU" sz="1400" dirty="0" err="1"/>
                        <a:t>датасете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31 940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309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2082DB-C5EA-C2EB-F1CC-B5F5C9AF6790}"/>
              </a:ext>
            </a:extLst>
          </p:cNvPr>
          <p:cNvSpPr txBox="1"/>
          <p:nvPr/>
        </p:nvSpPr>
        <p:spPr>
          <a:xfrm>
            <a:off x="5251007" y="6197676"/>
            <a:ext cx="5792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3. Чувствительность остаточных напряжений к изменению параметров процесса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3B403-47BB-CB69-03DE-FB87DDB3DEE0}"/>
              </a:ext>
            </a:extLst>
          </p:cNvPr>
          <p:cNvSpPr txBox="1"/>
          <p:nvPr/>
        </p:nvSpPr>
        <p:spPr>
          <a:xfrm>
            <a:off x="7621945" y="5995785"/>
            <a:ext cx="776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100" dirty="0">
                <a:latin typeface="HSE Sans" panose="02000000000000000000" pitchFamily="2" charset="0"/>
              </a:rPr>
              <a:t>Параметр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EC719-1A0C-B084-4E85-68A71156CB15}"/>
              </a:ext>
            </a:extLst>
          </p:cNvPr>
          <p:cNvSpPr txBox="1"/>
          <p:nvPr/>
        </p:nvSpPr>
        <p:spPr>
          <a:xfrm>
            <a:off x="5568727" y="5812205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100" dirty="0" err="1">
                <a:latin typeface="HSE Sans" panose="02000000000000000000" pitchFamily="2" charset="0"/>
              </a:rPr>
              <a:t>Q</a:t>
            </a:r>
            <a:endParaRPr lang="ru-RU" sz="1100" dirty="0">
              <a:latin typeface="HSE Sans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79CA8-3321-F4B3-037A-A72BD958910C}"/>
              </a:ext>
            </a:extLst>
          </p:cNvPr>
          <p:cNvSpPr txBox="1"/>
          <p:nvPr/>
        </p:nvSpPr>
        <p:spPr>
          <a:xfrm>
            <a:off x="6762758" y="5812205"/>
            <a:ext cx="279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100" dirty="0"/>
              <a:t>𝜶</a:t>
            </a:r>
            <a:endParaRPr lang="ru-RU" sz="1100" dirty="0">
              <a:latin typeface="HSE Sans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29461-6AAC-30E7-0667-AF8BBBB69C29}"/>
              </a:ext>
            </a:extLst>
          </p:cNvPr>
          <p:cNvSpPr txBox="1"/>
          <p:nvPr/>
        </p:nvSpPr>
        <p:spPr>
          <a:xfrm>
            <a:off x="7872815" y="5808444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100" dirty="0"/>
              <a:t>𝝁</a:t>
            </a:r>
            <a:endParaRPr lang="ru-RU" sz="1100" dirty="0">
              <a:latin typeface="HSE Sans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CD4891-F89F-B144-1012-9E1E063B09D6}"/>
              </a:ext>
            </a:extLst>
          </p:cNvPr>
          <p:cNvSpPr txBox="1"/>
          <p:nvPr/>
        </p:nvSpPr>
        <p:spPr>
          <a:xfrm>
            <a:off x="9024137" y="5793055"/>
            <a:ext cx="27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F2C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E5FC4-0954-9C6D-32A5-DF610A49227C}"/>
              </a:ext>
            </a:extLst>
          </p:cNvPr>
          <p:cNvSpPr txBox="1"/>
          <p:nvPr/>
        </p:nvSpPr>
        <p:spPr>
          <a:xfrm>
            <a:off x="10172093" y="5806693"/>
            <a:ext cx="273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kern="1200" dirty="0">
                <a:solidFill>
                  <a:schemeClr val="dk1"/>
                </a:solidFill>
              </a:rPr>
              <a:t>k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D46B9-1274-F0CC-9763-D25D0345C6BD}"/>
              </a:ext>
            </a:extLst>
          </p:cNvPr>
          <p:cNvSpPr txBox="1"/>
          <p:nvPr/>
        </p:nvSpPr>
        <p:spPr>
          <a:xfrm rot="16200000">
            <a:off x="10262277" y="3305889"/>
            <a:ext cx="3052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Изменение величины остаточных напряжений, МПа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8553DE-6FA7-8F75-4621-BBBA093E0D9C}"/>
              </a:ext>
            </a:extLst>
          </p:cNvPr>
          <p:cNvSpPr txBox="1"/>
          <p:nvPr/>
        </p:nvSpPr>
        <p:spPr>
          <a:xfrm rot="16200000">
            <a:off x="3844683" y="3486096"/>
            <a:ext cx="1946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Узел конечно-элементной сетки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A1F6-03C0-C5F3-3B01-89E75733DE08}"/>
              </a:ext>
            </a:extLst>
          </p:cNvPr>
          <p:cNvSpPr txBox="1"/>
          <p:nvPr/>
        </p:nvSpPr>
        <p:spPr>
          <a:xfrm>
            <a:off x="1067711" y="5806693"/>
            <a:ext cx="2885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200" dirty="0"/>
              <a:t>Табл. 1. Параметры МКЭ-моделирования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1211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Результаты МКЭ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Результаты МКЭ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A41E0E-4FD9-C280-1F3A-FF6F241D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002" y="1447790"/>
            <a:ext cx="7023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63" y="2092761"/>
            <a:ext cx="5870817" cy="4460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06297F-6CC4-C0C6-0D1B-0F80A576E3E8}"/>
              </a:ext>
            </a:extLst>
          </p:cNvPr>
          <p:cNvSpPr txBox="1"/>
          <p:nvPr/>
        </p:nvSpPr>
        <p:spPr>
          <a:xfrm>
            <a:off x="10200983" y="6091604"/>
            <a:ext cx="180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200" dirty="0">
                <a:latin typeface="HSE Sans" panose="02000000000000000000" pitchFamily="2" charset="0"/>
              </a:rPr>
              <a:t>Рис. 4. Принципиальная схема дерева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40810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Таблица 362">
            <a:extLst>
              <a:ext uri="{FF2B5EF4-FFF2-40B4-BE49-F238E27FC236}">
                <a16:creationId xmlns:a16="http://schemas.microsoft.com/office/drawing/2014/main" id="{995589C2-3A1E-A950-E0D9-DA7522E5961F}"/>
              </a:ext>
            </a:extLst>
          </p:cNvPr>
          <p:cNvGraphicFramePr>
            <a:graphicFrameLocks noGrp="1"/>
          </p:cNvGraphicFramePr>
          <p:nvPr/>
        </p:nvGraphicFramePr>
        <p:xfrm>
          <a:off x="397565" y="2092761"/>
          <a:ext cx="11208536" cy="4753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2134">
                  <a:extLst>
                    <a:ext uri="{9D8B030D-6E8A-4147-A177-3AD203B41FA5}">
                      <a16:colId xmlns:a16="http://schemas.microsoft.com/office/drawing/2014/main" val="419535910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03748785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1115598850"/>
                    </a:ext>
                  </a:extLst>
                </a:gridCol>
                <a:gridCol w="2802134">
                  <a:extLst>
                    <a:ext uri="{9D8B030D-6E8A-4147-A177-3AD203B41FA5}">
                      <a16:colId xmlns:a16="http://schemas.microsoft.com/office/drawing/2014/main" val="4289956913"/>
                    </a:ext>
                  </a:extLst>
                </a:gridCol>
              </a:tblGrid>
              <a:tr h="109688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Дерево решений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Градиентный бустинг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Многослойный перцептрон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Сеть Колмогорова-Арнольда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66471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60422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Устойчивость к выбросам в данных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Высокая интерпретируемость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точность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Возможность оценки важности признаков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Высокая адаптивность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Способность моделировать сложные нелинейные зависимости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Эффективность аппроксимации 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Улучшенная обобщающая способность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689756"/>
                  </a:ext>
                </a:extLst>
              </a:tr>
              <a:tr h="109688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Возможна недостаточная точность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Меньшая интерпретируемость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Склонность к переобучению 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Низкая </a:t>
                      </a:r>
                      <a:r>
                        <a:rPr lang="ru-RU" dirty="0" err="1"/>
                        <a:t>интерпрет-ть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Вычислительная сложность обучения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7746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Департамент Прикладной математики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Сравнительный анализ методов машинного обучения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Использованные </a:t>
            </a:r>
            <a:r>
              <a:rPr lang="ru-RU" dirty="0" err="1"/>
              <a:t>M</a:t>
            </a:r>
            <a:r>
              <a:rPr lang="en-US" dirty="0"/>
              <a:t>L-</a:t>
            </a:r>
            <a:r>
              <a:rPr lang="en-US" dirty="0" err="1"/>
              <a:t>м</a:t>
            </a:r>
            <a:r>
              <a:rPr lang="ru-RU" dirty="0" err="1"/>
              <a:t>етоды</a:t>
            </a:r>
            <a:endParaRPr lang="ru-RU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CF21482-DCFA-3066-85EF-C8563580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705" y="1144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49" name="Рисунок 348">
            <a:extLst>
              <a:ext uri="{FF2B5EF4-FFF2-40B4-BE49-F238E27FC236}">
                <a16:creationId xmlns:a16="http://schemas.microsoft.com/office/drawing/2014/main" id="{5804FE6F-5F7E-231D-2BA5-A27CA156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4" y="2951794"/>
            <a:ext cx="1421471" cy="1080000"/>
          </a:xfrm>
          <a:prstGeom prst="rect">
            <a:avLst/>
          </a:prstGeom>
        </p:spPr>
      </p:pic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8BAEDF60-3B70-4507-FA22-A6CF892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97" y="2961605"/>
            <a:ext cx="2044948" cy="1080000"/>
          </a:xfrm>
          <a:prstGeom prst="rect">
            <a:avLst/>
          </a:prstGeom>
        </p:spPr>
      </p:pic>
      <p:pic>
        <p:nvPicPr>
          <p:cNvPr id="359" name="Рисунок 358">
            <a:extLst>
              <a:ext uri="{FF2B5EF4-FFF2-40B4-BE49-F238E27FC236}">
                <a16:creationId xmlns:a16="http://schemas.microsoft.com/office/drawing/2014/main" id="{76886157-D059-3A91-B78A-91D112BD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75" y="2961605"/>
            <a:ext cx="1840117" cy="1080000"/>
          </a:xfrm>
          <a:prstGeom prst="rect">
            <a:avLst/>
          </a:prstGeom>
        </p:spPr>
      </p:pic>
      <p:pic>
        <p:nvPicPr>
          <p:cNvPr id="361" name="Рисунок 360">
            <a:extLst>
              <a:ext uri="{FF2B5EF4-FFF2-40B4-BE49-F238E27FC236}">
                <a16:creationId xmlns:a16="http://schemas.microsoft.com/office/drawing/2014/main" id="{6527DA94-5F10-2DF3-078A-C8FAF492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19" y="2961605"/>
            <a:ext cx="184335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6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e96afe77-3acb-4328-97fc-408e1bde3ecd"/>
    <ds:schemaRef ds:uri="9875bd71-cde8-496c-a136-433f55d5e6d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9875bd71-cde8-496c-a136-433f55d5e6d0"/>
    <ds:schemaRef ds:uri="e96afe77-3acb-4328-97fc-408e1bde3e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2027</Words>
  <Application>Microsoft Macintosh PowerPoint</Application>
  <PresentationFormat>Широкоэкранный</PresentationFormat>
  <Paragraphs>368</Paragraphs>
  <Slides>36</Slides>
  <Notes>4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HSE Sans</vt:lpstr>
      <vt:lpstr>Times New Roman</vt:lpstr>
      <vt:lpstr>Office Theme</vt:lpstr>
      <vt:lpstr>Сравнительный анализ методов машинного обучения в задаче получения распределений остаточных напряжений после процессов волочения  </vt:lpstr>
      <vt:lpstr>Введение в предметную область</vt:lpstr>
      <vt:lpstr>Постановка задачи</vt:lpstr>
      <vt:lpstr>Математическая постановка задачи волочения </vt:lpstr>
      <vt:lpstr>Результаты МКЭ</vt:lpstr>
      <vt:lpstr>Результаты МКЭ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Использованные ML-методы</vt:lpstr>
      <vt:lpstr>Ход работы</vt:lpstr>
      <vt:lpstr>Статистический анализ</vt:lpstr>
      <vt:lpstr>Статистический анализ</vt:lpstr>
      <vt:lpstr>Графики с предсказаниями</vt:lpstr>
      <vt:lpstr>Выводы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Гребенкин Илья Андреевич</cp:lastModifiedBy>
  <cp:revision>2</cp:revision>
  <cp:lastPrinted>2021-11-11T13:08:42Z</cp:lastPrinted>
  <dcterms:created xsi:type="dcterms:W3CDTF">2021-11-11T08:52:47Z</dcterms:created>
  <dcterms:modified xsi:type="dcterms:W3CDTF">2025-06-03T16:09:18Z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